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ags/tag11.xml" ContentType="application/vnd.openxmlformats-officedocument.presentationml.tags+xml"/>
  <Override PartName="/ppt/tags/tag12.xml" ContentType="application/vnd.openxmlformats-officedocument.presentationml.tag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ags/tag13.xml" ContentType="application/vnd.openxmlformats-officedocument.presentationml.tags+xml"/>
  <Override PartName="/ppt/tags/tag14.xml" ContentType="application/vnd.openxmlformats-officedocument.presentationml.tag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ags/tag1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19" r:id="rId1"/>
  </p:sldMasterIdLst>
  <p:notesMasterIdLst>
    <p:notesMasterId r:id="rId11"/>
  </p:notesMasterIdLst>
  <p:handoutMasterIdLst>
    <p:handoutMasterId r:id="rId12"/>
  </p:handoutMasterIdLst>
  <p:sldIdLst>
    <p:sldId id="1263" r:id="rId2"/>
    <p:sldId id="1180" r:id="rId3"/>
    <p:sldId id="1230" r:id="rId4"/>
    <p:sldId id="1264" r:id="rId5"/>
    <p:sldId id="1266" r:id="rId6"/>
    <p:sldId id="1265" r:id="rId7"/>
    <p:sldId id="1236" r:id="rId8"/>
    <p:sldId id="1268" r:id="rId9"/>
    <p:sldId id="1267" r:id="rId10"/>
  </p:sldIdLst>
  <p:sldSz cx="9906000" cy="6858000" type="A4"/>
  <p:notesSz cx="7099300" cy="10236200"/>
  <p:custDataLst>
    <p:tags r:id="rId13"/>
  </p:custDataLst>
  <p:defaultTextStyle>
    <a:defPPr>
      <a:defRPr lang="de-DE"/>
    </a:defPPr>
    <a:lvl1pPr algn="l" rtl="0" fontAlgn="base">
      <a:spcBef>
        <a:spcPct val="0"/>
      </a:spcBef>
      <a:spcAft>
        <a:spcPct val="0"/>
      </a:spcAft>
      <a:defRPr sz="1300" b="1" kern="1200">
        <a:solidFill>
          <a:schemeClr val="tx1"/>
        </a:solidFill>
        <a:latin typeface="Arial" charset="0"/>
        <a:ea typeface="+mn-ea"/>
        <a:cs typeface="+mn-cs"/>
      </a:defRPr>
    </a:lvl1pPr>
    <a:lvl2pPr marL="457200" algn="l" rtl="0" fontAlgn="base">
      <a:spcBef>
        <a:spcPct val="0"/>
      </a:spcBef>
      <a:spcAft>
        <a:spcPct val="0"/>
      </a:spcAft>
      <a:defRPr sz="1300" b="1" kern="1200">
        <a:solidFill>
          <a:schemeClr val="tx1"/>
        </a:solidFill>
        <a:latin typeface="Arial" charset="0"/>
        <a:ea typeface="+mn-ea"/>
        <a:cs typeface="+mn-cs"/>
      </a:defRPr>
    </a:lvl2pPr>
    <a:lvl3pPr marL="914400" algn="l" rtl="0" fontAlgn="base">
      <a:spcBef>
        <a:spcPct val="0"/>
      </a:spcBef>
      <a:spcAft>
        <a:spcPct val="0"/>
      </a:spcAft>
      <a:defRPr sz="1300" b="1" kern="1200">
        <a:solidFill>
          <a:schemeClr val="tx1"/>
        </a:solidFill>
        <a:latin typeface="Arial" charset="0"/>
        <a:ea typeface="+mn-ea"/>
        <a:cs typeface="+mn-cs"/>
      </a:defRPr>
    </a:lvl3pPr>
    <a:lvl4pPr marL="1371600" algn="l" rtl="0" fontAlgn="base">
      <a:spcBef>
        <a:spcPct val="0"/>
      </a:spcBef>
      <a:spcAft>
        <a:spcPct val="0"/>
      </a:spcAft>
      <a:defRPr sz="1300" b="1" kern="1200">
        <a:solidFill>
          <a:schemeClr val="tx1"/>
        </a:solidFill>
        <a:latin typeface="Arial" charset="0"/>
        <a:ea typeface="+mn-ea"/>
        <a:cs typeface="+mn-cs"/>
      </a:defRPr>
    </a:lvl4pPr>
    <a:lvl5pPr marL="1828800" algn="l" rtl="0" fontAlgn="base">
      <a:spcBef>
        <a:spcPct val="0"/>
      </a:spcBef>
      <a:spcAft>
        <a:spcPct val="0"/>
      </a:spcAft>
      <a:defRPr sz="1300" b="1" kern="1200">
        <a:solidFill>
          <a:schemeClr val="tx1"/>
        </a:solidFill>
        <a:latin typeface="Arial" charset="0"/>
        <a:ea typeface="+mn-ea"/>
        <a:cs typeface="+mn-cs"/>
      </a:defRPr>
    </a:lvl5pPr>
    <a:lvl6pPr marL="2286000" algn="l" defTabSz="914400" rtl="0" eaLnBrk="1" latinLnBrk="0" hangingPunct="1">
      <a:defRPr sz="1300" b="1" kern="1200">
        <a:solidFill>
          <a:schemeClr val="tx1"/>
        </a:solidFill>
        <a:latin typeface="Arial" charset="0"/>
        <a:ea typeface="+mn-ea"/>
        <a:cs typeface="+mn-cs"/>
      </a:defRPr>
    </a:lvl6pPr>
    <a:lvl7pPr marL="2743200" algn="l" defTabSz="914400" rtl="0" eaLnBrk="1" latinLnBrk="0" hangingPunct="1">
      <a:defRPr sz="1300" b="1" kern="1200">
        <a:solidFill>
          <a:schemeClr val="tx1"/>
        </a:solidFill>
        <a:latin typeface="Arial" charset="0"/>
        <a:ea typeface="+mn-ea"/>
        <a:cs typeface="+mn-cs"/>
      </a:defRPr>
    </a:lvl7pPr>
    <a:lvl8pPr marL="3200400" algn="l" defTabSz="914400" rtl="0" eaLnBrk="1" latinLnBrk="0" hangingPunct="1">
      <a:defRPr sz="1300" b="1" kern="1200">
        <a:solidFill>
          <a:schemeClr val="tx1"/>
        </a:solidFill>
        <a:latin typeface="Arial" charset="0"/>
        <a:ea typeface="+mn-ea"/>
        <a:cs typeface="+mn-cs"/>
      </a:defRPr>
    </a:lvl8pPr>
    <a:lvl9pPr marL="3657600" algn="l" defTabSz="914400" rtl="0" eaLnBrk="1" latinLnBrk="0" hangingPunct="1">
      <a:defRPr sz="13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3974">
          <p15:clr>
            <a:srgbClr val="A4A3A4"/>
          </p15:clr>
        </p15:guide>
        <p15:guide id="2" orient="horz" pos="1525">
          <p15:clr>
            <a:srgbClr val="A4A3A4"/>
          </p15:clr>
        </p15:guide>
        <p15:guide id="3" orient="horz" pos="2523">
          <p15:clr>
            <a:srgbClr val="A4A3A4"/>
          </p15:clr>
        </p15:guide>
        <p15:guide id="4" orient="horz" pos="3249">
          <p15:clr>
            <a:srgbClr val="A4A3A4"/>
          </p15:clr>
        </p15:guide>
        <p15:guide id="5" pos="5842">
          <p15:clr>
            <a:srgbClr val="A4A3A4"/>
          </p15:clr>
        </p15:guide>
        <p15:guide id="6" pos="535">
          <p15:clr>
            <a:srgbClr val="A4A3A4"/>
          </p15:clr>
        </p15:guide>
        <p15:guide id="7" pos="3438">
          <p15:clr>
            <a:srgbClr val="A4A3A4"/>
          </p15:clr>
        </p15:guide>
        <p15:guide id="8" pos="2893">
          <p15:clr>
            <a:srgbClr val="A4A3A4"/>
          </p15:clr>
        </p15:guide>
        <p15:guide id="9" pos="3165">
          <p15:clr>
            <a:srgbClr val="A4A3A4"/>
          </p15:clr>
        </p15:guide>
      </p15:sldGuideLst>
    </p:ext>
    <p:ext uri="{2D200454-40CA-4A62-9FC3-DE9A4176ACB9}">
      <p15:notesGuideLst xmlns:p15="http://schemas.microsoft.com/office/powerpoint/2012/main">
        <p15:guide id="1" orient="horz" pos="3225">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FBF6F"/>
    <a:srgbClr val="5BC0DE"/>
    <a:srgbClr val="1D1E2B"/>
    <a:srgbClr val="F6F6F8"/>
    <a:srgbClr val="E1EDFF"/>
    <a:srgbClr val="2E343F"/>
    <a:srgbClr val="FF15EE"/>
    <a:srgbClr val="FFFFFF"/>
    <a:srgbClr val="337AB7"/>
    <a:srgbClr val="B9D5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998" autoAdjust="0"/>
    <p:restoredTop sz="95677" autoAdjust="0"/>
  </p:normalViewPr>
  <p:slideViewPr>
    <p:cSldViewPr>
      <p:cViewPr varScale="1">
        <p:scale>
          <a:sx n="128" d="100"/>
          <a:sy n="128" d="100"/>
        </p:scale>
        <p:origin x="776" y="176"/>
      </p:cViewPr>
      <p:guideLst>
        <p:guide orient="horz" pos="3974"/>
        <p:guide orient="horz" pos="1525"/>
        <p:guide orient="horz" pos="2523"/>
        <p:guide orient="horz" pos="3249"/>
        <p:guide pos="5842"/>
        <p:guide pos="535"/>
        <p:guide pos="3438"/>
        <p:guide pos="2893"/>
        <p:guide pos="3165"/>
      </p:guideLst>
    </p:cSldViewPr>
  </p:slideViewPr>
  <p:outlineViewPr>
    <p:cViewPr>
      <p:scale>
        <a:sx n="33" d="100"/>
        <a:sy n="33" d="100"/>
      </p:scale>
      <p:origin x="0" y="-1024"/>
    </p:cViewPr>
  </p:outlineViewPr>
  <p:notesTextViewPr>
    <p:cViewPr>
      <p:scale>
        <a:sx n="66" d="100"/>
        <a:sy n="66" d="100"/>
      </p:scale>
      <p:origin x="0" y="0"/>
    </p:cViewPr>
  </p:notesTextViewPr>
  <p:sorterViewPr>
    <p:cViewPr varScale="1">
      <p:scale>
        <a:sx n="1" d="1"/>
        <a:sy n="1" d="1"/>
      </p:scale>
      <p:origin x="0" y="-4220"/>
    </p:cViewPr>
  </p:sorterViewPr>
  <p:notesViewPr>
    <p:cSldViewPr>
      <p:cViewPr>
        <p:scale>
          <a:sx n="100" d="100"/>
          <a:sy n="100" d="100"/>
        </p:scale>
        <p:origin x="2764" y="-1152"/>
      </p:cViewPr>
      <p:guideLst>
        <p:guide orient="horz" pos="3225"/>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gs" Target="tags/tag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228650550924931"/>
          <c:y val="8.7009616225589365E-2"/>
          <c:w val="0.76442215262277358"/>
          <c:h val="0.45122390378764893"/>
        </c:manualLayout>
      </c:layout>
      <c:barChart>
        <c:barDir val="col"/>
        <c:grouping val="clustered"/>
        <c:varyColors val="0"/>
        <c:ser>
          <c:idx val="0"/>
          <c:order val="0"/>
          <c:tx>
            <c:strRef>
              <c:f>Sheet1!$B$1</c:f>
              <c:strCache>
                <c:ptCount val="1"/>
                <c:pt idx="0">
                  <c:v>count</c:v>
                </c:pt>
              </c:strCache>
            </c:strRef>
          </c:tx>
          <c:spPr>
            <a:solidFill>
              <a:schemeClr val="accent1"/>
            </a:solidFill>
            <a:ln cap="sq">
              <a:solidFill>
                <a:schemeClr val="dk2">
                  <a:tint val="40000"/>
                  <a:hueOff val="0"/>
                  <a:satOff val="0"/>
                  <a:lumOff val="0"/>
                </a:schemeClr>
              </a:solidFill>
              <a:bevel/>
            </a:ln>
            <a:effectLst/>
          </c:spPr>
          <c:invertIfNegative val="0"/>
          <c:cat>
            <c:strRef>
              <c:f>Sheet1!$A$2:$A$5</c:f>
              <c:strCache>
                <c:ptCount val="4"/>
                <c:pt idx="0">
                  <c:v>Failure to Yield Right-of-Way</c:v>
                </c:pt>
                <c:pt idx="1">
                  <c:v>Passing or Lane Usage Improper</c:v>
                </c:pt>
                <c:pt idx="2">
                  <c:v>Turning Improperly</c:v>
                </c:pt>
                <c:pt idx="3">
                  <c:v>Unsafe Lane Changing</c:v>
                </c:pt>
              </c:strCache>
            </c:strRef>
          </c:cat>
          <c:val>
            <c:numRef>
              <c:f>Sheet1!$B$2:$B$5</c:f>
              <c:numCache>
                <c:formatCode>General</c:formatCode>
                <c:ptCount val="4"/>
                <c:pt idx="0">
                  <c:v>1186</c:v>
                </c:pt>
                <c:pt idx="1">
                  <c:v>581</c:v>
                </c:pt>
                <c:pt idx="2">
                  <c:v>370</c:v>
                </c:pt>
                <c:pt idx="3">
                  <c:v>289</c:v>
                </c:pt>
              </c:numCache>
            </c:numRef>
          </c:val>
          <c:extLst>
            <c:ext xmlns:c16="http://schemas.microsoft.com/office/drawing/2014/chart" uri="{C3380CC4-5D6E-409C-BE32-E72D297353CC}">
              <c16:uniqueId val="{00000000-66E3-8C42-A39B-BF6130B5D293}"/>
            </c:ext>
          </c:extLst>
        </c:ser>
        <c:dLbls>
          <c:showLegendKey val="0"/>
          <c:showVal val="0"/>
          <c:showCatName val="0"/>
          <c:showSerName val="0"/>
          <c:showPercent val="0"/>
          <c:showBubbleSize val="0"/>
        </c:dLbls>
        <c:gapWidth val="182"/>
        <c:axId val="567436367"/>
        <c:axId val="567437999"/>
      </c:barChart>
      <c:catAx>
        <c:axId val="5674363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67437999"/>
        <c:crosses val="autoZero"/>
        <c:auto val="1"/>
        <c:lblAlgn val="ctr"/>
        <c:lblOffset val="100"/>
        <c:noMultiLvlLbl val="0"/>
      </c:catAx>
      <c:valAx>
        <c:axId val="56743799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6743636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228650550924931"/>
          <c:y val="8.7009616225589365E-2"/>
          <c:w val="0.76442215262277358"/>
          <c:h val="0.45122390378764893"/>
        </c:manualLayout>
      </c:layout>
      <c:barChart>
        <c:barDir val="col"/>
        <c:grouping val="clustered"/>
        <c:varyColors val="0"/>
        <c:ser>
          <c:idx val="0"/>
          <c:order val="0"/>
          <c:tx>
            <c:strRef>
              <c:f>Sheet1!$B$1</c:f>
              <c:strCache>
                <c:ptCount val="1"/>
                <c:pt idx="0">
                  <c:v>count</c:v>
                </c:pt>
              </c:strCache>
            </c:strRef>
          </c:tx>
          <c:spPr>
            <a:solidFill>
              <a:schemeClr val="accent1"/>
            </a:solidFill>
            <a:ln cap="sq">
              <a:solidFill>
                <a:schemeClr val="dk2">
                  <a:tint val="40000"/>
                  <a:hueOff val="0"/>
                  <a:satOff val="0"/>
                  <a:lumOff val="0"/>
                </a:schemeClr>
              </a:solidFill>
              <a:bevel/>
            </a:ln>
            <a:effectLst/>
          </c:spPr>
          <c:invertIfNegative val="0"/>
          <c:cat>
            <c:strRef>
              <c:f>Sheet1!$A$2:$A$5</c:f>
              <c:strCache>
                <c:ptCount val="4"/>
                <c:pt idx="0">
                  <c:v>Driver Inattention / Distraction</c:v>
                </c:pt>
                <c:pt idx="1">
                  <c:v>Following Too Closely</c:v>
                </c:pt>
                <c:pt idx="2">
                  <c:v>Backing Unsafely</c:v>
                </c:pt>
                <c:pt idx="3">
                  <c:v>Traffic Control Disregarded</c:v>
                </c:pt>
              </c:strCache>
            </c:strRef>
          </c:cat>
          <c:val>
            <c:numRef>
              <c:f>Sheet1!$B$2:$B$5</c:f>
              <c:numCache>
                <c:formatCode>General</c:formatCode>
                <c:ptCount val="4"/>
                <c:pt idx="0">
                  <c:v>3022</c:v>
                </c:pt>
                <c:pt idx="1">
                  <c:v>966</c:v>
                </c:pt>
                <c:pt idx="2">
                  <c:v>749</c:v>
                </c:pt>
                <c:pt idx="3">
                  <c:v>267</c:v>
                </c:pt>
              </c:numCache>
            </c:numRef>
          </c:val>
          <c:extLst>
            <c:ext xmlns:c16="http://schemas.microsoft.com/office/drawing/2014/chart" uri="{C3380CC4-5D6E-409C-BE32-E72D297353CC}">
              <c16:uniqueId val="{00000000-387E-9F45-B20C-950BEF3691CB}"/>
            </c:ext>
          </c:extLst>
        </c:ser>
        <c:dLbls>
          <c:showLegendKey val="0"/>
          <c:showVal val="0"/>
          <c:showCatName val="0"/>
          <c:showSerName val="0"/>
          <c:showPercent val="0"/>
          <c:showBubbleSize val="0"/>
        </c:dLbls>
        <c:gapWidth val="182"/>
        <c:axId val="567436367"/>
        <c:axId val="567437999"/>
      </c:barChart>
      <c:catAx>
        <c:axId val="5674363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67437999"/>
        <c:crosses val="autoZero"/>
        <c:auto val="1"/>
        <c:lblAlgn val="ctr"/>
        <c:lblOffset val="100"/>
        <c:noMultiLvlLbl val="0"/>
      </c:catAx>
      <c:valAx>
        <c:axId val="56743799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6743636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805344367562242"/>
          <c:y val="4.3003106720505203E-2"/>
          <c:w val="0.63258088211792474"/>
          <c:h val="0.82092366384211879"/>
        </c:manualLayout>
      </c:layout>
      <c:barChart>
        <c:barDir val="bar"/>
        <c:grouping val="clustered"/>
        <c:varyColors val="0"/>
        <c:ser>
          <c:idx val="0"/>
          <c:order val="0"/>
          <c:tx>
            <c:strRef>
              <c:f>Sheet1!$B$1</c:f>
              <c:strCache>
                <c:ptCount val="1"/>
                <c:pt idx="0">
                  <c:v>2017</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1"/>
                <c:pt idx="0">
                  <c:v>AR Collisions</c:v>
                </c:pt>
              </c:strCache>
            </c:strRef>
          </c:cat>
          <c:val>
            <c:numRef>
              <c:f>Sheet1!$B$2:$B$5</c:f>
              <c:numCache>
                <c:formatCode>General</c:formatCode>
                <c:ptCount val="4"/>
                <c:pt idx="0">
                  <c:v>615</c:v>
                </c:pt>
              </c:numCache>
            </c:numRef>
          </c:val>
          <c:extLst>
            <c:ext xmlns:c16="http://schemas.microsoft.com/office/drawing/2014/chart" uri="{C3380CC4-5D6E-409C-BE32-E72D297353CC}">
              <c16:uniqueId val="{00000000-E0C2-6040-A05E-FF4C700184CD}"/>
            </c:ext>
          </c:extLst>
        </c:ser>
        <c:ser>
          <c:idx val="1"/>
          <c:order val="1"/>
          <c:tx>
            <c:strRef>
              <c:f>Sheet1!$C$1</c:f>
              <c:strCache>
                <c:ptCount val="1"/>
                <c:pt idx="0">
                  <c:v>2016</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1"/>
                <c:pt idx="0">
                  <c:v>AR Collisions</c:v>
                </c:pt>
              </c:strCache>
            </c:strRef>
          </c:cat>
          <c:val>
            <c:numRef>
              <c:f>Sheet1!$C$2:$C$5</c:f>
              <c:numCache>
                <c:formatCode>General</c:formatCode>
                <c:ptCount val="4"/>
                <c:pt idx="0">
                  <c:v>349</c:v>
                </c:pt>
              </c:numCache>
            </c:numRef>
          </c:val>
          <c:extLst>
            <c:ext xmlns:c16="http://schemas.microsoft.com/office/drawing/2014/chart" uri="{C3380CC4-5D6E-409C-BE32-E72D297353CC}">
              <c16:uniqueId val="{00000001-E0C2-6040-A05E-FF4C700184CD}"/>
            </c:ext>
          </c:extLst>
        </c:ser>
        <c:dLbls>
          <c:showLegendKey val="0"/>
          <c:showVal val="0"/>
          <c:showCatName val="0"/>
          <c:showSerName val="0"/>
          <c:showPercent val="0"/>
          <c:showBubbleSize val="0"/>
        </c:dLbls>
        <c:gapWidth val="182"/>
        <c:axId val="718994127"/>
        <c:axId val="718995759"/>
      </c:barChart>
      <c:catAx>
        <c:axId val="718994127"/>
        <c:scaling>
          <c:orientation val="minMax"/>
        </c:scaling>
        <c:delete val="1"/>
        <c:axPos val="l"/>
        <c:numFmt formatCode="General" sourceLinked="1"/>
        <c:majorTickMark val="none"/>
        <c:minorTickMark val="none"/>
        <c:tickLblPos val="nextTo"/>
        <c:crossAx val="718995759"/>
        <c:crosses val="autoZero"/>
        <c:auto val="1"/>
        <c:lblAlgn val="ctr"/>
        <c:lblOffset val="100"/>
        <c:noMultiLvlLbl val="0"/>
      </c:catAx>
      <c:valAx>
        <c:axId val="718995759"/>
        <c:scaling>
          <c:orientation val="minMax"/>
        </c:scaling>
        <c:delete val="1"/>
        <c:axPos val="b"/>
        <c:numFmt formatCode="General" sourceLinked="1"/>
        <c:majorTickMark val="none"/>
        <c:minorTickMark val="none"/>
        <c:tickLblPos val="nextTo"/>
        <c:crossAx val="718994127"/>
        <c:crosses val="autoZero"/>
        <c:crossBetween val="between"/>
      </c:valAx>
      <c:spPr>
        <a:noFill/>
        <a:ln w="25400">
          <a:noFill/>
        </a:ln>
        <a:effectLst/>
      </c:spPr>
    </c:plotArea>
    <c:legend>
      <c:legendPos val="tr"/>
      <c:layout>
        <c:manualLayout>
          <c:xMode val="edge"/>
          <c:yMode val="edge"/>
          <c:x val="0.11396854068098781"/>
          <c:y val="0.70025198014633472"/>
          <c:w val="0.19273393876772313"/>
          <c:h val="0.1378706690030559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805344367562242"/>
          <c:y val="4.3003106720505203E-2"/>
          <c:w val="0.63258088211792474"/>
          <c:h val="0.82092366384211879"/>
        </c:manualLayout>
      </c:layout>
      <c:barChart>
        <c:barDir val="bar"/>
        <c:grouping val="clustered"/>
        <c:varyColors val="0"/>
        <c:ser>
          <c:idx val="0"/>
          <c:order val="0"/>
          <c:tx>
            <c:strRef>
              <c:f>Sheet1!$B$1</c:f>
              <c:strCache>
                <c:ptCount val="1"/>
                <c:pt idx="0">
                  <c:v>2017</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1"/>
                <c:pt idx="0">
                  <c:v>AR Injuries</c:v>
                </c:pt>
              </c:strCache>
            </c:strRef>
          </c:cat>
          <c:val>
            <c:numRef>
              <c:f>Sheet1!$B$2:$B$5</c:f>
              <c:numCache>
                <c:formatCode>General</c:formatCode>
                <c:ptCount val="4"/>
                <c:pt idx="0">
                  <c:v>273</c:v>
                </c:pt>
              </c:numCache>
            </c:numRef>
          </c:val>
          <c:extLst>
            <c:ext xmlns:c16="http://schemas.microsoft.com/office/drawing/2014/chart" uri="{C3380CC4-5D6E-409C-BE32-E72D297353CC}">
              <c16:uniqueId val="{00000000-0A0E-CF47-82CF-9985011E8127}"/>
            </c:ext>
          </c:extLst>
        </c:ser>
        <c:ser>
          <c:idx val="1"/>
          <c:order val="1"/>
          <c:tx>
            <c:strRef>
              <c:f>Sheet1!$C$1</c:f>
              <c:strCache>
                <c:ptCount val="1"/>
                <c:pt idx="0">
                  <c:v>2016</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1"/>
                <c:pt idx="0">
                  <c:v>AR Injuries</c:v>
                </c:pt>
              </c:strCache>
            </c:strRef>
          </c:cat>
          <c:val>
            <c:numRef>
              <c:f>Sheet1!$C$2:$C$5</c:f>
              <c:numCache>
                <c:formatCode>General</c:formatCode>
                <c:ptCount val="4"/>
                <c:pt idx="0">
                  <c:v>180</c:v>
                </c:pt>
              </c:numCache>
            </c:numRef>
          </c:val>
          <c:extLst>
            <c:ext xmlns:c16="http://schemas.microsoft.com/office/drawing/2014/chart" uri="{C3380CC4-5D6E-409C-BE32-E72D297353CC}">
              <c16:uniqueId val="{00000001-0A0E-CF47-82CF-9985011E8127}"/>
            </c:ext>
          </c:extLst>
        </c:ser>
        <c:dLbls>
          <c:showLegendKey val="0"/>
          <c:showVal val="0"/>
          <c:showCatName val="0"/>
          <c:showSerName val="0"/>
          <c:showPercent val="0"/>
          <c:showBubbleSize val="0"/>
        </c:dLbls>
        <c:gapWidth val="182"/>
        <c:axId val="718994127"/>
        <c:axId val="718995759"/>
      </c:barChart>
      <c:catAx>
        <c:axId val="718994127"/>
        <c:scaling>
          <c:orientation val="minMax"/>
        </c:scaling>
        <c:delete val="1"/>
        <c:axPos val="l"/>
        <c:numFmt formatCode="General" sourceLinked="1"/>
        <c:majorTickMark val="none"/>
        <c:minorTickMark val="none"/>
        <c:tickLblPos val="nextTo"/>
        <c:crossAx val="718995759"/>
        <c:crosses val="autoZero"/>
        <c:auto val="1"/>
        <c:lblAlgn val="ctr"/>
        <c:lblOffset val="100"/>
        <c:noMultiLvlLbl val="0"/>
      </c:catAx>
      <c:valAx>
        <c:axId val="718995759"/>
        <c:scaling>
          <c:orientation val="minMax"/>
        </c:scaling>
        <c:delete val="1"/>
        <c:axPos val="b"/>
        <c:numFmt formatCode="General" sourceLinked="1"/>
        <c:majorTickMark val="none"/>
        <c:minorTickMark val="none"/>
        <c:tickLblPos val="nextTo"/>
        <c:crossAx val="718994127"/>
        <c:crosses val="autoZero"/>
        <c:crossBetween val="between"/>
      </c:valAx>
      <c:spPr>
        <a:noFill/>
        <a:ln w="25400">
          <a:noFill/>
        </a:ln>
        <a:effectLst/>
      </c:spPr>
    </c:plotArea>
    <c:legend>
      <c:legendPos val="tr"/>
      <c:layout>
        <c:manualLayout>
          <c:xMode val="edge"/>
          <c:yMode val="edge"/>
          <c:x val="5.6598531900572881E-2"/>
          <c:y val="0.70025198014633472"/>
          <c:w val="0.19273393876772313"/>
          <c:h val="0.1378706690030559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 Contribution to Cycling Accidents </c:v>
                </c:pt>
              </c:strCache>
            </c:strRef>
          </c:tx>
          <c:spPr>
            <a:solidFill>
              <a:schemeClr val="accent1"/>
            </a:solidFill>
            <a:ln>
              <a:noFill/>
            </a:ln>
            <a:effectLst/>
          </c:spPr>
          <c:invertIfNegative val="0"/>
          <c:cat>
            <c:strRef>
              <c:f>Sheet1!$A$2:$A$5</c:f>
              <c:strCache>
                <c:ptCount val="4"/>
                <c:pt idx="0">
                  <c:v>Failure to Yield Right-of-Way</c:v>
                </c:pt>
                <c:pt idx="1">
                  <c:v>Driver Inattention / Distraction</c:v>
                </c:pt>
                <c:pt idx="2">
                  <c:v>Pedestrian / Bicyclist / Other Pedestrian Error / Confusion</c:v>
                </c:pt>
                <c:pt idx="3">
                  <c:v>Traffic Control Disregarded</c:v>
                </c:pt>
              </c:strCache>
            </c:strRef>
          </c:cat>
          <c:val>
            <c:numRef>
              <c:f>Sheet1!$B$2:$B$5</c:f>
              <c:numCache>
                <c:formatCode>0.00%</c:formatCode>
                <c:ptCount val="4"/>
                <c:pt idx="0">
                  <c:v>0.14602446483180428</c:v>
                </c:pt>
                <c:pt idx="1">
                  <c:v>0.25076452599388377</c:v>
                </c:pt>
                <c:pt idx="2">
                  <c:v>0.11314984709480122</c:v>
                </c:pt>
                <c:pt idx="3">
                  <c:v>6.1926605504587159E-2</c:v>
                </c:pt>
              </c:numCache>
            </c:numRef>
          </c:val>
          <c:extLst>
            <c:ext xmlns:c16="http://schemas.microsoft.com/office/drawing/2014/chart" uri="{C3380CC4-5D6E-409C-BE32-E72D297353CC}">
              <c16:uniqueId val="{00000000-C684-9D46-86DD-9DAAD861FDA0}"/>
            </c:ext>
          </c:extLst>
        </c:ser>
        <c:ser>
          <c:idx val="1"/>
          <c:order val="1"/>
          <c:tx>
            <c:strRef>
              <c:f>Sheet1!$C$1</c:f>
              <c:strCache>
                <c:ptCount val="1"/>
                <c:pt idx="0">
                  <c:v>% Contribution to Pedestrian Accidents</c:v>
                </c:pt>
              </c:strCache>
            </c:strRef>
          </c:tx>
          <c:spPr>
            <a:solidFill>
              <a:schemeClr val="accent2"/>
            </a:solidFill>
            <a:ln>
              <a:noFill/>
            </a:ln>
            <a:effectLst/>
          </c:spPr>
          <c:invertIfNegative val="0"/>
          <c:cat>
            <c:strRef>
              <c:f>Sheet1!$A$2:$A$5</c:f>
              <c:strCache>
                <c:ptCount val="4"/>
                <c:pt idx="0">
                  <c:v>Failure to Yield Right-of-Way</c:v>
                </c:pt>
                <c:pt idx="1">
                  <c:v>Driver Inattention / Distraction</c:v>
                </c:pt>
                <c:pt idx="2">
                  <c:v>Pedestrian / Bicyclist / Other Pedestrian Error / Confusion</c:v>
                </c:pt>
                <c:pt idx="3">
                  <c:v>Traffic Control Disregarded</c:v>
                </c:pt>
              </c:strCache>
            </c:strRef>
          </c:cat>
          <c:val>
            <c:numRef>
              <c:f>Sheet1!$C$2:$C$5</c:f>
              <c:numCache>
                <c:formatCode>0.00%</c:formatCode>
                <c:ptCount val="4"/>
                <c:pt idx="0">
                  <c:v>0.23324077746925823</c:v>
                </c:pt>
                <c:pt idx="1">
                  <c:v>0.21618405394684648</c:v>
                </c:pt>
                <c:pt idx="2">
                  <c:v>4.4426814756049184E-2</c:v>
                </c:pt>
                <c:pt idx="3">
                  <c:v>1.4676715589051963E-2</c:v>
                </c:pt>
              </c:numCache>
            </c:numRef>
          </c:val>
          <c:extLst>
            <c:ext xmlns:c16="http://schemas.microsoft.com/office/drawing/2014/chart" uri="{C3380CC4-5D6E-409C-BE32-E72D297353CC}">
              <c16:uniqueId val="{00000001-C684-9D46-86DD-9DAAD861FDA0}"/>
            </c:ext>
          </c:extLst>
        </c:ser>
        <c:dLbls>
          <c:showLegendKey val="0"/>
          <c:showVal val="0"/>
          <c:showCatName val="0"/>
          <c:showSerName val="0"/>
          <c:showPercent val="0"/>
          <c:showBubbleSize val="0"/>
        </c:dLbls>
        <c:gapWidth val="219"/>
        <c:axId val="518440495"/>
        <c:axId val="518421903"/>
      </c:barChart>
      <c:catAx>
        <c:axId val="51844049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8421903"/>
        <c:crosses val="autoZero"/>
        <c:auto val="1"/>
        <c:lblAlgn val="ctr"/>
        <c:lblOffset val="100"/>
        <c:noMultiLvlLbl val="0"/>
      </c:catAx>
      <c:valAx>
        <c:axId val="518421903"/>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8440495"/>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76664" cy="510864"/>
          </a:xfrm>
          <a:prstGeom prst="rect">
            <a:avLst/>
          </a:prstGeom>
        </p:spPr>
        <p:txBody>
          <a:bodyPr vert="horz" lIns="93856" tIns="46927" rIns="93856" bIns="46927" rtlCol="0"/>
          <a:lstStyle>
            <a:lvl1pPr algn="l">
              <a:defRPr sz="1200"/>
            </a:lvl1pPr>
          </a:lstStyle>
          <a:p>
            <a:endParaRPr lang="fr-FR" dirty="0"/>
          </a:p>
        </p:txBody>
      </p:sp>
      <p:sp>
        <p:nvSpPr>
          <p:cNvPr id="4" name="Footer Placeholder 3"/>
          <p:cNvSpPr>
            <a:spLocks noGrp="1"/>
          </p:cNvSpPr>
          <p:nvPr>
            <p:ph type="ftr" sz="quarter" idx="2"/>
          </p:nvPr>
        </p:nvSpPr>
        <p:spPr>
          <a:xfrm>
            <a:off x="6" y="9722976"/>
            <a:ext cx="3076664" cy="510864"/>
          </a:xfrm>
          <a:prstGeom prst="rect">
            <a:avLst/>
          </a:prstGeom>
        </p:spPr>
        <p:txBody>
          <a:bodyPr vert="horz" lIns="93856" tIns="46927" rIns="93856" bIns="46927" rtlCol="0" anchor="b"/>
          <a:lstStyle>
            <a:lvl1pPr algn="l">
              <a:defRPr sz="1200"/>
            </a:lvl1pPr>
          </a:lstStyle>
          <a:p>
            <a:endParaRPr lang="fr-FR" dirty="0"/>
          </a:p>
        </p:txBody>
      </p:sp>
      <p:sp>
        <p:nvSpPr>
          <p:cNvPr id="5" name="Slide Number Placeholder 4"/>
          <p:cNvSpPr>
            <a:spLocks noGrp="1"/>
          </p:cNvSpPr>
          <p:nvPr>
            <p:ph type="sldNum" sz="quarter" idx="3"/>
          </p:nvPr>
        </p:nvSpPr>
        <p:spPr>
          <a:xfrm>
            <a:off x="4021517" y="9722976"/>
            <a:ext cx="3076664" cy="510864"/>
          </a:xfrm>
          <a:prstGeom prst="rect">
            <a:avLst/>
          </a:prstGeom>
        </p:spPr>
        <p:txBody>
          <a:bodyPr vert="horz" lIns="93856" tIns="46927" rIns="93856" bIns="46927" rtlCol="0" anchor="b"/>
          <a:lstStyle>
            <a:lvl1pPr algn="r">
              <a:defRPr sz="1200"/>
            </a:lvl1pPr>
          </a:lstStyle>
          <a:p>
            <a:fld id="{95AAA226-8BDC-42FB-A786-9388EDF3418B}" type="slidenum">
              <a:rPr lang="fr-FR" smtClean="0"/>
              <a:pPr/>
              <a:t>‹#›</a:t>
            </a:fld>
            <a:endParaRPr lang="fr-FR" dirty="0"/>
          </a:p>
        </p:txBody>
      </p:sp>
      <p:sp>
        <p:nvSpPr>
          <p:cNvPr id="6" name="Date Placeholder 5">
            <a:extLst>
              <a:ext uri="{FF2B5EF4-FFF2-40B4-BE49-F238E27FC236}">
                <a16:creationId xmlns:a16="http://schemas.microsoft.com/office/drawing/2014/main" id="{EAC376AA-AD60-4B6E-8F39-73ECB5ED9F70}"/>
              </a:ext>
            </a:extLst>
          </p:cNvPr>
          <p:cNvSpPr>
            <a:spLocks noGrp="1"/>
          </p:cNvSpPr>
          <p:nvPr>
            <p:ph type="dt" sz="quarter" idx="1"/>
          </p:nvPr>
        </p:nvSpPr>
        <p:spPr>
          <a:xfrm>
            <a:off x="4021138" y="0"/>
            <a:ext cx="3076575" cy="512763"/>
          </a:xfrm>
          <a:prstGeom prst="rect">
            <a:avLst/>
          </a:prstGeom>
        </p:spPr>
        <p:txBody>
          <a:bodyPr vert="horz" lIns="91440" tIns="45720" rIns="91440" bIns="45720" rtlCol="0"/>
          <a:lstStyle>
            <a:lvl1pPr algn="r">
              <a:defRPr sz="1200"/>
            </a:lvl1pPr>
          </a:lstStyle>
          <a:p>
            <a:fld id="{BE862E28-F10C-4DCA-87E2-2CC7425F78A1}" type="datetimeFigureOut">
              <a:rPr lang="en-US" smtClean="0"/>
              <a:t>xxx</a:t>
            </a:fld>
            <a:endParaRPr lang="en-US" dirty="0"/>
          </a:p>
        </p:txBody>
      </p:sp>
    </p:spTree>
    <p:extLst>
      <p:ext uri="{BB962C8B-B14F-4D97-AF65-F5344CB8AC3E}">
        <p14:creationId xmlns:p14="http://schemas.microsoft.com/office/powerpoint/2010/main" val="1234642908"/>
      </p:ext>
    </p:extLst>
  </p:cSld>
  <p:clrMap bg1="lt1" tx1="dk1" bg2="lt2" tx2="dk2" accent1="accent1" accent2="accent2" accent3="accent3" accent4="accent4" accent5="accent5" accent6="accent6" hlink="hlink" folHlink="folHlink"/>
</p:handoutMaster>
</file>

<file path=ppt/media/image2.jpeg>
</file>

<file path=ppt/media/image3.jpeg>
</file>

<file path=ppt/media/image4.tif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076897" cy="510847"/>
          </a:xfrm>
          <a:prstGeom prst="rect">
            <a:avLst/>
          </a:prstGeom>
        </p:spPr>
        <p:txBody>
          <a:bodyPr vert="horz" lIns="93856" tIns="46927" rIns="93856" bIns="46927" rtlCol="0"/>
          <a:lstStyle>
            <a:lvl1pPr algn="l">
              <a:defRPr sz="1200">
                <a:latin typeface="Arial Narrow"/>
                <a:sym typeface="Arial Narrow"/>
              </a:defRPr>
            </a:lvl1pPr>
          </a:lstStyle>
          <a:p>
            <a:endParaRPr lang="fr-FR" dirty="0"/>
          </a:p>
        </p:txBody>
      </p:sp>
      <p:sp>
        <p:nvSpPr>
          <p:cNvPr id="3" name="Date Placeholder 2"/>
          <p:cNvSpPr>
            <a:spLocks noGrp="1"/>
          </p:cNvSpPr>
          <p:nvPr>
            <p:ph type="dt" idx="1"/>
          </p:nvPr>
        </p:nvSpPr>
        <p:spPr>
          <a:xfrm>
            <a:off x="4021269" y="1"/>
            <a:ext cx="3076897" cy="510847"/>
          </a:xfrm>
          <a:prstGeom prst="rect">
            <a:avLst/>
          </a:prstGeom>
        </p:spPr>
        <p:txBody>
          <a:bodyPr vert="horz" lIns="93856" tIns="46927" rIns="93856" bIns="46927" rtlCol="0"/>
          <a:lstStyle>
            <a:lvl1pPr algn="r">
              <a:defRPr sz="1200">
                <a:latin typeface="Arial Narrow"/>
              </a:defRPr>
            </a:lvl1pPr>
          </a:lstStyle>
          <a:p>
            <a:fld id="{53D44952-D7F3-4AE3-81CE-B584131C7355}" type="datetimeFigureOut">
              <a:rPr lang="fr-FR" smtClean="0"/>
              <a:pPr/>
              <a:t>16/02/2020</a:t>
            </a:fld>
            <a:endParaRPr lang="fr-FR" dirty="0"/>
          </a:p>
        </p:txBody>
      </p:sp>
      <p:sp>
        <p:nvSpPr>
          <p:cNvPr id="4" name="Slide Image Placeholder 3"/>
          <p:cNvSpPr>
            <a:spLocks noGrp="1" noRot="1" noChangeAspect="1"/>
          </p:cNvSpPr>
          <p:nvPr>
            <p:ph type="sldImg" idx="2"/>
          </p:nvPr>
        </p:nvSpPr>
        <p:spPr>
          <a:xfrm>
            <a:off x="779463" y="769938"/>
            <a:ext cx="5540375" cy="3835400"/>
          </a:xfrm>
          <a:prstGeom prst="rect">
            <a:avLst/>
          </a:prstGeom>
          <a:noFill/>
          <a:ln w="12700">
            <a:solidFill>
              <a:prstClr val="black"/>
            </a:solidFill>
          </a:ln>
        </p:spPr>
        <p:txBody>
          <a:bodyPr vert="horz" lIns="93856" tIns="46927" rIns="93856" bIns="46927" rtlCol="0" anchor="ctr"/>
          <a:lstStyle/>
          <a:p>
            <a:endParaRPr lang="fr-FR" dirty="0"/>
          </a:p>
        </p:txBody>
      </p:sp>
      <p:sp>
        <p:nvSpPr>
          <p:cNvPr id="5" name="Notes Placeholder 4"/>
          <p:cNvSpPr>
            <a:spLocks noGrp="1"/>
          </p:cNvSpPr>
          <p:nvPr>
            <p:ph type="body" sz="quarter" idx="3"/>
          </p:nvPr>
        </p:nvSpPr>
        <p:spPr>
          <a:xfrm>
            <a:off x="709707" y="4862686"/>
            <a:ext cx="5679897" cy="4604846"/>
          </a:xfrm>
          <a:prstGeom prst="rect">
            <a:avLst/>
          </a:prstGeom>
        </p:spPr>
        <p:txBody>
          <a:bodyPr vert="horz" lIns="93856" tIns="46927" rIns="93856" bIns="46927"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4" y="9722946"/>
            <a:ext cx="3076897" cy="510847"/>
          </a:xfrm>
          <a:prstGeom prst="rect">
            <a:avLst/>
          </a:prstGeom>
        </p:spPr>
        <p:txBody>
          <a:bodyPr vert="horz" lIns="93856" tIns="46927" rIns="93856" bIns="46927" rtlCol="0" anchor="b"/>
          <a:lstStyle>
            <a:lvl1pPr algn="l">
              <a:defRPr sz="1200">
                <a:latin typeface="Arial Narrow"/>
                <a:sym typeface="Arial Narrow"/>
              </a:defRPr>
            </a:lvl1pPr>
          </a:lstStyle>
          <a:p>
            <a:endParaRPr lang="fr-FR" dirty="0"/>
          </a:p>
        </p:txBody>
      </p:sp>
      <p:sp>
        <p:nvSpPr>
          <p:cNvPr id="7" name="Slide Number Placeholder 6"/>
          <p:cNvSpPr>
            <a:spLocks noGrp="1"/>
          </p:cNvSpPr>
          <p:nvPr>
            <p:ph type="sldNum" sz="quarter" idx="5"/>
          </p:nvPr>
        </p:nvSpPr>
        <p:spPr>
          <a:xfrm>
            <a:off x="4021269" y="9722946"/>
            <a:ext cx="3076897" cy="510847"/>
          </a:xfrm>
          <a:prstGeom prst="rect">
            <a:avLst/>
          </a:prstGeom>
        </p:spPr>
        <p:txBody>
          <a:bodyPr vert="horz" lIns="93856" tIns="46927" rIns="93856" bIns="46927" rtlCol="0" anchor="b"/>
          <a:lstStyle>
            <a:lvl1pPr algn="r">
              <a:defRPr sz="1200">
                <a:latin typeface="Arial Narrow"/>
              </a:defRPr>
            </a:lvl1pPr>
          </a:lstStyle>
          <a:p>
            <a:fld id="{D21F26A9-E0E4-41E6-B1B8-422F93A89F0C}" type="slidenum">
              <a:rPr lang="fr-FR" smtClean="0"/>
              <a:pPr/>
              <a:t>‹#›</a:t>
            </a:fld>
            <a:endParaRPr lang="fr-FR" dirty="0"/>
          </a:p>
        </p:txBody>
      </p:sp>
    </p:spTree>
    <p:extLst>
      <p:ext uri="{BB962C8B-B14F-4D97-AF65-F5344CB8AC3E}">
        <p14:creationId xmlns:p14="http://schemas.microsoft.com/office/powerpoint/2010/main" val="1555357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Narrow"/>
        <a:ea typeface="+mn-ea"/>
        <a:cs typeface="+mn-cs"/>
        <a:sym typeface="Arial Narrow"/>
      </a:defRPr>
    </a:lvl1pPr>
    <a:lvl2pPr marL="457200" algn="l" defTabSz="914400" rtl="0" eaLnBrk="1" latinLnBrk="0" hangingPunct="1">
      <a:defRPr sz="1200" kern="1200">
        <a:solidFill>
          <a:schemeClr val="tx1"/>
        </a:solidFill>
        <a:latin typeface="Arial Narrow"/>
        <a:ea typeface="+mn-ea"/>
        <a:cs typeface="+mn-cs"/>
        <a:sym typeface="Arial Narrow"/>
      </a:defRPr>
    </a:lvl2pPr>
    <a:lvl3pPr marL="914400" algn="l" defTabSz="914400" rtl="0" eaLnBrk="1" latinLnBrk="0" hangingPunct="1">
      <a:defRPr sz="1200" kern="1200">
        <a:solidFill>
          <a:schemeClr val="tx1"/>
        </a:solidFill>
        <a:latin typeface="Arial Narrow"/>
        <a:ea typeface="+mn-ea"/>
        <a:cs typeface="+mn-cs"/>
        <a:sym typeface="Arial Narrow"/>
      </a:defRPr>
    </a:lvl3pPr>
    <a:lvl4pPr marL="1371600" algn="l" defTabSz="914400" rtl="0" eaLnBrk="1" latinLnBrk="0" hangingPunct="1">
      <a:defRPr sz="1200" kern="1200">
        <a:solidFill>
          <a:schemeClr val="tx1"/>
        </a:solidFill>
        <a:latin typeface="Arial Narrow"/>
        <a:ea typeface="+mn-ea"/>
        <a:cs typeface="+mn-cs"/>
        <a:sym typeface="Arial Narrow"/>
      </a:defRPr>
    </a:lvl4pPr>
    <a:lvl5pPr marL="1828800" algn="l" defTabSz="914400" rtl="0" eaLnBrk="1" latinLnBrk="0" hangingPunct="1">
      <a:defRPr sz="1200" kern="1200">
        <a:solidFill>
          <a:schemeClr val="tx1"/>
        </a:solidFill>
        <a:latin typeface="Arial Narrow"/>
        <a:ea typeface="+mn-ea"/>
        <a:cs typeface="+mn-cs"/>
        <a:sym typeface="Arial Narrow"/>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2.jpeg"/><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3.jpeg"/><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2"/>
            </p:custDataLst>
            <p:extLst>
              <p:ext uri="{D42A27DB-BD31-4B8C-83A1-F6EECF244321}">
                <p14:modId xmlns:p14="http://schemas.microsoft.com/office/powerpoint/2010/main" val="173554250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390834" name="think-cell Slide" r:id="rId4" imgW="360" imgH="360" progId="TCLayout.ActiveDocument.1">
                  <p:embed/>
                </p:oleObj>
              </mc:Choice>
              <mc:Fallback>
                <p:oleObj name="think-cell Slide" r:id="rId4" imgW="360" imgH="360" progId="TCLayout.ActiveDocument.1">
                  <p:embed/>
                  <p:pic>
                    <p:nvPicPr>
                      <p:cNvPr id="14" name="Object 13"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58750"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4390433" name="Picture 4641" descr="https://static1.squarespace.com/static/584f302bbebafbe412e7d843/t/5967dbffb8a79b340182369b/1500489539641/iStock-532950414.jpg?format=1500w">
            <a:extLst>
              <a:ext uri="{FF2B5EF4-FFF2-40B4-BE49-F238E27FC236}">
                <a16:creationId xmlns:a16="http://schemas.microsoft.com/office/drawing/2014/main" id="{DFD6DC74-A0D5-45F8-9DE4-B2F1703808CD}"/>
              </a:ext>
            </a:extLst>
          </p:cNvPr>
          <p:cNvPicPr>
            <a:picLocks noChangeAspect="1" noChangeArrowheads="1"/>
          </p:cNvPicPr>
          <p:nvPr userDrawn="1"/>
        </p:nvPicPr>
        <p:blipFill rotWithShape="1">
          <a:blip r:embed="rId6" cstate="print">
            <a:extLst>
              <a:ext uri="{28A0092B-C50C-407E-A947-70E740481C1C}">
                <a14:useLocalDpi xmlns:a14="http://schemas.microsoft.com/office/drawing/2010/main"/>
              </a:ext>
            </a:extLst>
          </a:blip>
          <a:srcRect/>
          <a:stretch/>
        </p:blipFill>
        <p:spPr bwMode="auto">
          <a:xfrm>
            <a:off x="654870" y="685800"/>
            <a:ext cx="8561615" cy="4749800"/>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9DA2C290-C60C-4F09-B9D5-8E72FF0BFC63}"/>
              </a:ext>
            </a:extLst>
          </p:cNvPr>
          <p:cNvGrpSpPr/>
          <p:nvPr userDrawn="1"/>
        </p:nvGrpSpPr>
        <p:grpSpPr>
          <a:xfrm>
            <a:off x="569933" y="569969"/>
            <a:ext cx="8771938" cy="4976936"/>
            <a:chOff x="569933" y="1052736"/>
            <a:chExt cx="8771938" cy="4976936"/>
          </a:xfrm>
        </p:grpSpPr>
        <p:sp>
          <p:nvSpPr>
            <p:cNvPr id="16" name="Rectangle 15">
              <a:extLst>
                <a:ext uri="{FF2B5EF4-FFF2-40B4-BE49-F238E27FC236}">
                  <a16:creationId xmlns:a16="http://schemas.microsoft.com/office/drawing/2014/main" id="{C246331E-E4E0-4AA2-BC1B-847B8265642A}"/>
                </a:ext>
              </a:extLst>
            </p:cNvPr>
            <p:cNvSpPr/>
            <p:nvPr/>
          </p:nvSpPr>
          <p:spPr>
            <a:xfrm>
              <a:off x="569933" y="1052736"/>
              <a:ext cx="182880" cy="4976936"/>
            </a:xfrm>
            <a:prstGeom prst="rect">
              <a:avLst/>
            </a:prstGeom>
            <a:solidFill>
              <a:schemeClr val="tx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Helvetica LT Std" panose="020B0504020202020204" pitchFamily="34" charset="0"/>
                <a:cs typeface="Arial" pitchFamily="34" charset="0"/>
              </a:endParaRPr>
            </a:p>
          </p:txBody>
        </p:sp>
        <p:sp>
          <p:nvSpPr>
            <p:cNvPr id="17" name="Rectangle 16">
              <a:extLst>
                <a:ext uri="{FF2B5EF4-FFF2-40B4-BE49-F238E27FC236}">
                  <a16:creationId xmlns:a16="http://schemas.microsoft.com/office/drawing/2014/main" id="{48CCA3DA-E73F-4D40-93B2-812BAF3955D0}"/>
                </a:ext>
              </a:extLst>
            </p:cNvPr>
            <p:cNvSpPr/>
            <p:nvPr/>
          </p:nvSpPr>
          <p:spPr>
            <a:xfrm>
              <a:off x="9158991" y="1052736"/>
              <a:ext cx="182880" cy="4976936"/>
            </a:xfrm>
            <a:prstGeom prst="rect">
              <a:avLst/>
            </a:prstGeom>
            <a:solidFill>
              <a:schemeClr val="tx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Helvetica LT Std" panose="020B0504020202020204" pitchFamily="34" charset="0"/>
                <a:cs typeface="Arial" pitchFamily="34" charset="0"/>
              </a:endParaRPr>
            </a:p>
          </p:txBody>
        </p:sp>
        <p:sp>
          <p:nvSpPr>
            <p:cNvPr id="18" name="Rectangle 17">
              <a:extLst>
                <a:ext uri="{FF2B5EF4-FFF2-40B4-BE49-F238E27FC236}">
                  <a16:creationId xmlns:a16="http://schemas.microsoft.com/office/drawing/2014/main" id="{F2D9B937-87FF-46D1-B64D-ABA22851ABA7}"/>
                </a:ext>
              </a:extLst>
            </p:cNvPr>
            <p:cNvSpPr/>
            <p:nvPr/>
          </p:nvSpPr>
          <p:spPr>
            <a:xfrm>
              <a:off x="659389" y="1052736"/>
              <a:ext cx="8595360" cy="182880"/>
            </a:xfrm>
            <a:prstGeom prst="rect">
              <a:avLst/>
            </a:prstGeom>
            <a:solidFill>
              <a:schemeClr val="tx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Helvetica LT Std" panose="020B0504020202020204" pitchFamily="34" charset="0"/>
                <a:cs typeface="Arial" pitchFamily="34" charset="0"/>
              </a:endParaRPr>
            </a:p>
          </p:txBody>
        </p:sp>
        <p:sp>
          <p:nvSpPr>
            <p:cNvPr id="19" name="Rectangle 18">
              <a:extLst>
                <a:ext uri="{FF2B5EF4-FFF2-40B4-BE49-F238E27FC236}">
                  <a16:creationId xmlns:a16="http://schemas.microsoft.com/office/drawing/2014/main" id="{8CDDBBB6-0634-4502-B173-7FEDBE789158}"/>
                </a:ext>
              </a:extLst>
            </p:cNvPr>
            <p:cNvSpPr/>
            <p:nvPr/>
          </p:nvSpPr>
          <p:spPr>
            <a:xfrm>
              <a:off x="659389" y="5846792"/>
              <a:ext cx="8595360" cy="182880"/>
            </a:xfrm>
            <a:prstGeom prst="rect">
              <a:avLst/>
            </a:prstGeom>
            <a:solidFill>
              <a:schemeClr val="tx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Helvetica LT Std" panose="020B0504020202020204" pitchFamily="34" charset="0"/>
                <a:cs typeface="Arial" pitchFamily="34" charset="0"/>
              </a:endParaRPr>
            </a:p>
          </p:txBody>
        </p:sp>
      </p:grpSp>
      <p:sp>
        <p:nvSpPr>
          <p:cNvPr id="20" name="Rectangle 19">
            <a:extLst>
              <a:ext uri="{FF2B5EF4-FFF2-40B4-BE49-F238E27FC236}">
                <a16:creationId xmlns:a16="http://schemas.microsoft.com/office/drawing/2014/main" id="{298A8D6A-BF42-4DA6-8FB8-449310285B1B}"/>
              </a:ext>
            </a:extLst>
          </p:cNvPr>
          <p:cNvSpPr/>
          <p:nvPr userDrawn="1"/>
        </p:nvSpPr>
        <p:spPr>
          <a:xfrm>
            <a:off x="752813" y="1412776"/>
            <a:ext cx="4704243" cy="2088232"/>
          </a:xfrm>
          <a:prstGeom prst="rect">
            <a:avLst/>
          </a:prstGeom>
          <a:gradFill>
            <a:gsLst>
              <a:gs pos="75000">
                <a:srgbClr val="1D1E2B">
                  <a:alpha val="67000"/>
                </a:srgbClr>
              </a:gs>
              <a:gs pos="50000">
                <a:srgbClr val="1D1E2B">
                  <a:alpha val="78000"/>
                </a:srgbClr>
              </a:gs>
              <a:gs pos="0">
                <a:schemeClr val="tx1"/>
              </a:gs>
              <a:gs pos="100000">
                <a:schemeClr val="tx1">
                  <a:alpha val="55000"/>
                </a:schemeClr>
              </a:gs>
            </a:gsLst>
            <a:lin ang="0" scaled="0"/>
          </a:gra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Helvetica LT Std" panose="020B0504020202020204" pitchFamily="34" charset="0"/>
              <a:cs typeface="Arial" pitchFamily="34" charset="0"/>
            </a:endParaRPr>
          </a:p>
        </p:txBody>
      </p:sp>
      <p:sp>
        <p:nvSpPr>
          <p:cNvPr id="3" name="Text Placeholder 2">
            <a:extLst>
              <a:ext uri="{FF2B5EF4-FFF2-40B4-BE49-F238E27FC236}">
                <a16:creationId xmlns:a16="http://schemas.microsoft.com/office/drawing/2014/main" id="{F643C9F9-3E36-4973-8E53-A9684BEA369C}"/>
              </a:ext>
            </a:extLst>
          </p:cNvPr>
          <p:cNvSpPr>
            <a:spLocks noGrp="1"/>
          </p:cNvSpPr>
          <p:nvPr>
            <p:ph type="body" sz="quarter" idx="10" hasCustomPrompt="1"/>
          </p:nvPr>
        </p:nvSpPr>
        <p:spPr>
          <a:xfrm>
            <a:off x="752811" y="1864136"/>
            <a:ext cx="4480560" cy="801501"/>
          </a:xfrm>
        </p:spPr>
        <p:txBody>
          <a:bodyPr lIns="182880"/>
          <a:lstStyle>
            <a:lvl1pPr>
              <a:defRPr sz="2800" b="0">
                <a:solidFill>
                  <a:schemeClr val="accent6"/>
                </a:solidFill>
                <a:latin typeface="Helvetica LT Std" panose="020B0504020202020204" pitchFamily="34" charset="0"/>
              </a:defRPr>
            </a:lvl1pPr>
            <a:lvl2pPr>
              <a:defRPr sz="2700"/>
            </a:lvl2pPr>
            <a:lvl3pPr>
              <a:defRPr sz="2700"/>
            </a:lvl3pPr>
            <a:lvl4pPr>
              <a:defRPr sz="2700"/>
            </a:lvl4pPr>
            <a:lvl5pPr>
              <a:defRPr sz="2700"/>
            </a:lvl5pPr>
          </a:lstStyle>
          <a:p>
            <a:pPr lvl="0"/>
            <a:r>
              <a:rPr lang="en-US" dirty="0"/>
              <a:t>Click to edit presentation title</a:t>
            </a:r>
          </a:p>
        </p:txBody>
      </p:sp>
      <p:sp>
        <p:nvSpPr>
          <p:cNvPr id="22" name="Text Placeholder 2">
            <a:extLst>
              <a:ext uri="{FF2B5EF4-FFF2-40B4-BE49-F238E27FC236}">
                <a16:creationId xmlns:a16="http://schemas.microsoft.com/office/drawing/2014/main" id="{16F939FF-A0DC-48C5-A371-8BB3E6271F29}"/>
              </a:ext>
            </a:extLst>
          </p:cNvPr>
          <p:cNvSpPr>
            <a:spLocks noGrp="1"/>
          </p:cNvSpPr>
          <p:nvPr>
            <p:ph type="body" sz="quarter" idx="11" hasCustomPrompt="1"/>
          </p:nvPr>
        </p:nvSpPr>
        <p:spPr>
          <a:xfrm>
            <a:off x="752811" y="1572046"/>
            <a:ext cx="4480560" cy="214674"/>
          </a:xfrm>
        </p:spPr>
        <p:txBody>
          <a:bodyPr lIns="182880"/>
          <a:lstStyle>
            <a:lvl1pPr>
              <a:defRPr sz="1500" b="0">
                <a:solidFill>
                  <a:schemeClr val="accent6"/>
                </a:solidFill>
                <a:latin typeface="Helvetica LT Std" panose="020B0504020202020204" pitchFamily="34" charset="0"/>
              </a:defRPr>
            </a:lvl1pPr>
            <a:lvl2pPr>
              <a:defRPr sz="2700"/>
            </a:lvl2pPr>
            <a:lvl3pPr>
              <a:defRPr sz="2700"/>
            </a:lvl3pPr>
            <a:lvl4pPr>
              <a:defRPr sz="2700"/>
            </a:lvl4pPr>
            <a:lvl5pPr>
              <a:defRPr sz="2700"/>
            </a:lvl5pPr>
          </a:lstStyle>
          <a:p>
            <a:pPr lvl="0"/>
            <a:r>
              <a:rPr lang="en-US" dirty="0"/>
              <a:t>Click to edit location</a:t>
            </a:r>
          </a:p>
        </p:txBody>
      </p:sp>
      <p:sp>
        <p:nvSpPr>
          <p:cNvPr id="23" name="Text Placeholder 2">
            <a:extLst>
              <a:ext uri="{FF2B5EF4-FFF2-40B4-BE49-F238E27FC236}">
                <a16:creationId xmlns:a16="http://schemas.microsoft.com/office/drawing/2014/main" id="{B0016E2B-AB08-4878-823E-280D8838394C}"/>
              </a:ext>
            </a:extLst>
          </p:cNvPr>
          <p:cNvSpPr>
            <a:spLocks noGrp="1"/>
          </p:cNvSpPr>
          <p:nvPr>
            <p:ph type="body" sz="quarter" idx="12" hasCustomPrompt="1"/>
          </p:nvPr>
        </p:nvSpPr>
        <p:spPr>
          <a:xfrm>
            <a:off x="752811" y="3082165"/>
            <a:ext cx="4480560" cy="214674"/>
          </a:xfrm>
        </p:spPr>
        <p:txBody>
          <a:bodyPr lIns="182880"/>
          <a:lstStyle>
            <a:lvl1pPr algn="r">
              <a:defRPr sz="1500" b="0">
                <a:solidFill>
                  <a:schemeClr val="accent6"/>
                </a:solidFill>
                <a:latin typeface="Helvetica LT Std" panose="020B0504020202020204" pitchFamily="34" charset="0"/>
              </a:defRPr>
            </a:lvl1pPr>
            <a:lvl2pPr>
              <a:defRPr sz="2700"/>
            </a:lvl2pPr>
            <a:lvl3pPr>
              <a:defRPr sz="2700"/>
            </a:lvl3pPr>
            <a:lvl4pPr>
              <a:defRPr sz="2700"/>
            </a:lvl4pPr>
            <a:lvl5pPr>
              <a:defRPr sz="2700"/>
            </a:lvl5pPr>
          </a:lstStyle>
          <a:p>
            <a:pPr lvl="0"/>
            <a:r>
              <a:rPr lang="en-US" dirty="0"/>
              <a:t>Click to edit date</a:t>
            </a:r>
          </a:p>
        </p:txBody>
      </p:sp>
      <p:sp>
        <p:nvSpPr>
          <p:cNvPr id="24" name="Rectangle 23">
            <a:extLst>
              <a:ext uri="{FF2B5EF4-FFF2-40B4-BE49-F238E27FC236}">
                <a16:creationId xmlns:a16="http://schemas.microsoft.com/office/drawing/2014/main" id="{90EE1D12-E70F-49A2-8481-42FBCC11AF23}"/>
              </a:ext>
            </a:extLst>
          </p:cNvPr>
          <p:cNvSpPr/>
          <p:nvPr userDrawn="1"/>
        </p:nvSpPr>
        <p:spPr>
          <a:xfrm>
            <a:off x="7185248" y="5805263"/>
            <a:ext cx="2156623" cy="396223"/>
          </a:xfrm>
          <a:prstGeom prst="rect">
            <a:avLst/>
          </a:prstGeom>
          <a:noFill/>
          <a:ln w="28575" cmpd="sng">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r>
              <a:rPr lang="en-US" sz="2100" b="1" dirty="0">
                <a:solidFill>
                  <a:schemeClr val="tx1"/>
                </a:solidFill>
                <a:latin typeface="Helvetica LT Std" panose="020B0504020202020204" pitchFamily="34" charset="0"/>
                <a:cs typeface="Arial" pitchFamily="34" charset="0"/>
              </a:rPr>
              <a:t>LOGO HERE</a:t>
            </a:r>
          </a:p>
        </p:txBody>
      </p:sp>
    </p:spTree>
    <p:extLst>
      <p:ext uri="{BB962C8B-B14F-4D97-AF65-F5344CB8AC3E}">
        <p14:creationId xmlns:p14="http://schemas.microsoft.com/office/powerpoint/2010/main" val="3589175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ivider_SF">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2"/>
            </p:custData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421996" name="think-cell Slide" r:id="rId4" imgW="360" imgH="360" progId="TCLayout.ActiveDocument.1">
                  <p:embed/>
                </p:oleObj>
              </mc:Choice>
              <mc:Fallback>
                <p:oleObj name="think-cell Slide" r:id="rId4" imgW="360" imgH="360" progId="TCLayout.ActiveDocument.1">
                  <p:embed/>
                  <p:pic>
                    <p:nvPicPr>
                      <p:cNvPr id="14" name="Object 13"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58750"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4388475" name="Picture 2683" descr="https://upload.wikimedia.org/wikipedia/commons/8/87/Palace_of_Fine_Arts_SF_CA.jpg">
            <a:extLst>
              <a:ext uri="{FF2B5EF4-FFF2-40B4-BE49-F238E27FC236}">
                <a16:creationId xmlns:a16="http://schemas.microsoft.com/office/drawing/2014/main" id="{B76ABFAF-E100-42D9-B786-3A50267CFE53}"/>
              </a:ext>
            </a:extLst>
          </p:cNvPr>
          <p:cNvPicPr>
            <a:picLocks noChangeAspect="1" noChangeArrowheads="1"/>
          </p:cNvPicPr>
          <p:nvPr userDrawn="1"/>
        </p:nvPicPr>
        <p:blipFill rotWithShape="1">
          <a:blip r:embed="rId6" cstate="hqprint">
            <a:extLst>
              <a:ext uri="{28A0092B-C50C-407E-A947-70E740481C1C}">
                <a14:useLocalDpi xmlns:a14="http://schemas.microsoft.com/office/drawing/2010/main"/>
              </a:ext>
            </a:extLst>
          </a:blip>
          <a:srcRect r="-148"/>
          <a:stretch/>
        </p:blipFill>
        <p:spPr bwMode="auto">
          <a:xfrm>
            <a:off x="680682" y="692697"/>
            <a:ext cx="8574067" cy="3320504"/>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ED032CB7-0D85-4A44-9148-227E1C6398F6}"/>
              </a:ext>
            </a:extLst>
          </p:cNvPr>
          <p:cNvGrpSpPr/>
          <p:nvPr userDrawn="1"/>
        </p:nvGrpSpPr>
        <p:grpSpPr>
          <a:xfrm>
            <a:off x="569933" y="569969"/>
            <a:ext cx="8771938" cy="3540247"/>
            <a:chOff x="569933" y="569969"/>
            <a:chExt cx="8771938" cy="3795135"/>
          </a:xfrm>
        </p:grpSpPr>
        <p:sp>
          <p:nvSpPr>
            <p:cNvPr id="16" name="Rectangle 15">
              <a:extLst>
                <a:ext uri="{FF2B5EF4-FFF2-40B4-BE49-F238E27FC236}">
                  <a16:creationId xmlns:a16="http://schemas.microsoft.com/office/drawing/2014/main" id="{C246331E-E4E0-4AA2-BC1B-847B8265642A}"/>
                </a:ext>
              </a:extLst>
            </p:cNvPr>
            <p:cNvSpPr/>
            <p:nvPr/>
          </p:nvSpPr>
          <p:spPr>
            <a:xfrm>
              <a:off x="569933" y="569969"/>
              <a:ext cx="182880" cy="3795135"/>
            </a:xfrm>
            <a:prstGeom prst="rect">
              <a:avLst/>
            </a:prstGeom>
            <a:solidFill>
              <a:schemeClr val="tx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Helvetica LT Std" panose="020B0504020202020204" pitchFamily="34" charset="0"/>
                <a:cs typeface="Arial" pitchFamily="34" charset="0"/>
              </a:endParaRPr>
            </a:p>
          </p:txBody>
        </p:sp>
        <p:sp>
          <p:nvSpPr>
            <p:cNvPr id="17" name="Rectangle 16">
              <a:extLst>
                <a:ext uri="{FF2B5EF4-FFF2-40B4-BE49-F238E27FC236}">
                  <a16:creationId xmlns:a16="http://schemas.microsoft.com/office/drawing/2014/main" id="{48CCA3DA-E73F-4D40-93B2-812BAF3955D0}"/>
                </a:ext>
              </a:extLst>
            </p:cNvPr>
            <p:cNvSpPr/>
            <p:nvPr/>
          </p:nvSpPr>
          <p:spPr>
            <a:xfrm>
              <a:off x="9158991" y="569969"/>
              <a:ext cx="182880" cy="3795135"/>
            </a:xfrm>
            <a:prstGeom prst="rect">
              <a:avLst/>
            </a:prstGeom>
            <a:solidFill>
              <a:schemeClr val="tx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Helvetica LT Std" panose="020B0504020202020204" pitchFamily="34" charset="0"/>
                <a:cs typeface="Arial" pitchFamily="34" charset="0"/>
              </a:endParaRPr>
            </a:p>
          </p:txBody>
        </p:sp>
      </p:grpSp>
      <p:sp>
        <p:nvSpPr>
          <p:cNvPr id="18" name="Rectangle 17">
            <a:extLst>
              <a:ext uri="{FF2B5EF4-FFF2-40B4-BE49-F238E27FC236}">
                <a16:creationId xmlns:a16="http://schemas.microsoft.com/office/drawing/2014/main" id="{F2D9B937-87FF-46D1-B64D-ABA22851ABA7}"/>
              </a:ext>
            </a:extLst>
          </p:cNvPr>
          <p:cNvSpPr/>
          <p:nvPr userDrawn="1"/>
        </p:nvSpPr>
        <p:spPr>
          <a:xfrm>
            <a:off x="659389" y="569969"/>
            <a:ext cx="8595360" cy="182880"/>
          </a:xfrm>
          <a:prstGeom prst="rect">
            <a:avLst/>
          </a:prstGeom>
          <a:solidFill>
            <a:schemeClr val="tx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Helvetica LT Std" panose="020B0504020202020204" pitchFamily="34" charset="0"/>
              <a:cs typeface="Arial" pitchFamily="34" charset="0"/>
            </a:endParaRPr>
          </a:p>
        </p:txBody>
      </p:sp>
      <p:sp>
        <p:nvSpPr>
          <p:cNvPr id="19" name="Rectangle 18">
            <a:extLst>
              <a:ext uri="{FF2B5EF4-FFF2-40B4-BE49-F238E27FC236}">
                <a16:creationId xmlns:a16="http://schemas.microsoft.com/office/drawing/2014/main" id="{8CDDBBB6-0634-4502-B173-7FEDBE789158}"/>
              </a:ext>
            </a:extLst>
          </p:cNvPr>
          <p:cNvSpPr/>
          <p:nvPr userDrawn="1"/>
        </p:nvSpPr>
        <p:spPr>
          <a:xfrm>
            <a:off x="659389" y="3927336"/>
            <a:ext cx="8595360" cy="182880"/>
          </a:xfrm>
          <a:prstGeom prst="rect">
            <a:avLst/>
          </a:prstGeom>
          <a:solidFill>
            <a:schemeClr val="tx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Helvetica LT Std" panose="020B0504020202020204" pitchFamily="34" charset="0"/>
              <a:cs typeface="Arial" pitchFamily="34" charset="0"/>
            </a:endParaRPr>
          </a:p>
        </p:txBody>
      </p:sp>
      <p:sp>
        <p:nvSpPr>
          <p:cNvPr id="8" name="Text Placeholder 7">
            <a:extLst>
              <a:ext uri="{FF2B5EF4-FFF2-40B4-BE49-F238E27FC236}">
                <a16:creationId xmlns:a16="http://schemas.microsoft.com/office/drawing/2014/main" id="{72986012-57DD-4A76-BC45-210E3F8B5717}"/>
              </a:ext>
            </a:extLst>
          </p:cNvPr>
          <p:cNvSpPr>
            <a:spLocks noGrp="1"/>
          </p:cNvSpPr>
          <p:nvPr userDrawn="1">
            <p:ph type="body" sz="quarter" idx="10" hasCustomPrompt="1"/>
          </p:nvPr>
        </p:nvSpPr>
        <p:spPr>
          <a:xfrm>
            <a:off x="752813" y="4509120"/>
            <a:ext cx="5784363" cy="400751"/>
          </a:xfrm>
        </p:spPr>
        <p:txBody>
          <a:bodyPr/>
          <a:lstStyle>
            <a:lvl1pPr>
              <a:defRPr sz="2800"/>
            </a:lvl1pPr>
          </a:lstStyle>
          <a:p>
            <a:pPr lvl="0"/>
            <a:r>
              <a:rPr lang="en-US" dirty="0"/>
              <a:t>Click to Edit Section Title</a:t>
            </a:r>
          </a:p>
        </p:txBody>
      </p:sp>
      <p:sp>
        <p:nvSpPr>
          <p:cNvPr id="12" name="Rectangle 11">
            <a:extLst>
              <a:ext uri="{FF2B5EF4-FFF2-40B4-BE49-F238E27FC236}">
                <a16:creationId xmlns:a16="http://schemas.microsoft.com/office/drawing/2014/main" id="{0902FADA-97E6-44BB-AA13-2B1B871989E9}"/>
              </a:ext>
            </a:extLst>
          </p:cNvPr>
          <p:cNvSpPr/>
          <p:nvPr userDrawn="1"/>
        </p:nvSpPr>
        <p:spPr>
          <a:xfrm>
            <a:off x="7185248" y="5805263"/>
            <a:ext cx="2156623" cy="396223"/>
          </a:xfrm>
          <a:prstGeom prst="rect">
            <a:avLst/>
          </a:prstGeom>
          <a:noFill/>
          <a:ln w="28575" cmpd="sng">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r>
              <a:rPr lang="en-US" sz="2100" b="1" dirty="0">
                <a:solidFill>
                  <a:schemeClr val="tx1"/>
                </a:solidFill>
                <a:latin typeface="Helvetica LT Std" panose="020B0504020202020204" pitchFamily="34" charset="0"/>
                <a:cs typeface="Arial" pitchFamily="34" charset="0"/>
              </a:rPr>
              <a:t>LOGO HERE</a:t>
            </a:r>
          </a:p>
        </p:txBody>
      </p:sp>
    </p:spTree>
    <p:extLst>
      <p:ext uri="{BB962C8B-B14F-4D97-AF65-F5344CB8AC3E}">
        <p14:creationId xmlns:p14="http://schemas.microsoft.com/office/powerpoint/2010/main" val="2627467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s">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20905535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409788" name="think-cell Slide" r:id="rId4" imgW="360" imgH="360" progId="TCLayout.ActiveDocument.1">
                  <p:embed/>
                </p:oleObj>
              </mc:Choice>
              <mc:Fallback>
                <p:oleObj name="think-cell Slide" r:id="rId4" imgW="360" imgH="360" progId="TCLayout.ActiveDocument.1">
                  <p:embed/>
                  <p:pic>
                    <p:nvPicPr>
                      <p:cNvPr id="11" name="Object 10"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58750"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Banderole Bottom"/>
          <p:cNvSpPr>
            <a:spLocks/>
          </p:cNvSpPr>
          <p:nvPr/>
        </p:nvSpPr>
        <p:spPr>
          <a:xfrm>
            <a:off x="0" y="6525344"/>
            <a:ext cx="9906000" cy="340339"/>
          </a:xfrm>
          <a:prstGeom prst="rect">
            <a:avLst/>
          </a:prstGeom>
          <a:solidFill>
            <a:schemeClr val="accent6">
              <a:lumMod val="95000"/>
            </a:schemeClr>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de-DE" sz="1000" b="0" dirty="0">
              <a:solidFill>
                <a:schemeClr val="tx1"/>
              </a:solidFill>
              <a:latin typeface="Helvetica LT Std" panose="020B0504020202020204" pitchFamily="34" charset="0"/>
              <a:cs typeface="Arial" panose="020B0604020202020204" pitchFamily="34" charset="0"/>
            </a:endParaRPr>
          </a:p>
        </p:txBody>
      </p:sp>
      <p:sp>
        <p:nvSpPr>
          <p:cNvPr id="8" name="Banderole Top"/>
          <p:cNvSpPr>
            <a:spLocks/>
          </p:cNvSpPr>
          <p:nvPr/>
        </p:nvSpPr>
        <p:spPr>
          <a:xfrm>
            <a:off x="0" y="-780"/>
            <a:ext cx="9905999" cy="467441"/>
          </a:xfrm>
          <a:prstGeom prst="rect">
            <a:avLst/>
          </a:prstGeom>
          <a:solidFill>
            <a:schemeClr val="tx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rtl="0" fontAlgn="base">
              <a:spcBef>
                <a:spcPct val="0"/>
              </a:spcBef>
              <a:spcAft>
                <a:spcPct val="0"/>
              </a:spcAft>
              <a:defRPr/>
            </a:pPr>
            <a:endParaRPr lang="de-DE" sz="1300" b="0" kern="1200" dirty="0">
              <a:solidFill>
                <a:schemeClr val="tx1"/>
              </a:solidFill>
              <a:latin typeface="Helvetica LT Std" panose="020B0504020202020204" pitchFamily="34" charset="0"/>
              <a:ea typeface="+mn-ea"/>
              <a:cs typeface="Arial" panose="020B0604020202020204" pitchFamily="34" charset="0"/>
            </a:endParaRPr>
          </a:p>
        </p:txBody>
      </p:sp>
      <p:sp>
        <p:nvSpPr>
          <p:cNvPr id="81" name="Slide Number"/>
          <p:cNvSpPr txBox="1">
            <a:spLocks noChangeArrowheads="1"/>
          </p:cNvSpPr>
          <p:nvPr/>
        </p:nvSpPr>
        <p:spPr bwMode="auto">
          <a:xfrm>
            <a:off x="9189256" y="6618569"/>
            <a:ext cx="157094" cy="153888"/>
          </a:xfrm>
          <a:prstGeom prst="rect">
            <a:avLst/>
          </a:prstGeom>
          <a:noFill/>
          <a:ln w="9525">
            <a:noFill/>
            <a:miter lim="800000"/>
            <a:headEnd/>
            <a:tailEnd/>
          </a:ln>
          <a:effectLst/>
        </p:spPr>
        <p:txBody>
          <a:bodyPr vert="horz" wrap="none" lIns="0" tIns="0" rIns="0" bIns="0" numCol="1" anchor="t" anchorCtr="0" compatLnSpc="1">
            <a:prstTxWarp prst="textNoShape">
              <a:avLst/>
            </a:prstTxWarp>
            <a:spAutoFit/>
          </a:bodyPr>
          <a:lstStyle>
            <a:lvl1pPr>
              <a:defRPr sz="900" b="0" smtClean="0"/>
            </a:lvl1pPr>
          </a:lstStyle>
          <a:p>
            <a:pPr marL="0" marR="0" lvl="0" indent="0" algn="l" defTabSz="914400" rtl="0" eaLnBrk="1" fontAlgn="base" latinLnBrk="0" hangingPunct="1">
              <a:lnSpc>
                <a:spcPct val="100000"/>
              </a:lnSpc>
              <a:spcBef>
                <a:spcPct val="0"/>
              </a:spcBef>
              <a:spcAft>
                <a:spcPct val="0"/>
              </a:spcAft>
              <a:buClrTx/>
              <a:buSzTx/>
              <a:buFontTx/>
              <a:buNone/>
              <a:tabLst/>
              <a:defRPr/>
            </a:pPr>
            <a:fld id="{7AA7B471-74A3-4F5F-8955-6C99E2375CAC}" type="slidenum">
              <a:rPr kumimoji="0" lang="en-US" sz="1000" b="0" i="0" u="none" strike="noStrike" kern="1200" cap="none" spc="0" normalizeH="0" baseline="0" noProof="0" smtClean="0">
                <a:ln>
                  <a:noFill/>
                </a:ln>
                <a:solidFill>
                  <a:schemeClr val="tx2"/>
                </a:solidFill>
                <a:effectLst/>
                <a:uLnTx/>
                <a:uFillTx/>
                <a:latin typeface="Helvetica LT Std" panose="020B0504020202020204" pitchFamily="34" charset="0"/>
                <a:ea typeface="+mn-ea"/>
                <a:cs typeface="Arial" panose="020B060402020202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a:t>
            </a:fld>
            <a:endParaRPr kumimoji="0" lang="en-US" sz="1000" b="0" i="0" u="none" strike="noStrike" kern="1200" cap="none" spc="0" normalizeH="0" baseline="0" noProof="0" dirty="0">
              <a:ln>
                <a:noFill/>
              </a:ln>
              <a:solidFill>
                <a:schemeClr val="tx2"/>
              </a:solidFill>
              <a:effectLst/>
              <a:uLnTx/>
              <a:uFillTx/>
              <a:latin typeface="Helvetica LT Std" panose="020B0504020202020204" pitchFamily="34" charset="0"/>
              <a:ea typeface="+mn-ea"/>
              <a:cs typeface="Arial" panose="020B0604020202020204" pitchFamily="34" charset="0"/>
            </a:endParaRPr>
          </a:p>
        </p:txBody>
      </p:sp>
      <p:sp>
        <p:nvSpPr>
          <p:cNvPr id="82" name="Slide Number Line"/>
          <p:cNvSpPr>
            <a:spLocks noChangeShapeType="1"/>
          </p:cNvSpPr>
          <p:nvPr/>
        </p:nvSpPr>
        <p:spPr bwMode="auto">
          <a:xfrm>
            <a:off x="9073369" y="6633601"/>
            <a:ext cx="0" cy="123825"/>
          </a:xfrm>
          <a:prstGeom prst="line">
            <a:avLst/>
          </a:prstGeom>
          <a:noFill/>
          <a:ln w="9525">
            <a:solidFill>
              <a:schemeClr val="tx2"/>
            </a:solidFill>
            <a:round/>
            <a:headEnd/>
            <a:tailEnd/>
          </a:ln>
          <a:effectLst/>
        </p:spPr>
        <p:txBody>
          <a:bodyPr wrap="none" lIns="0" tIns="0" rIns="0" bIns="0" anchor="ctr">
            <a:spAutoFit/>
          </a:bodyPr>
          <a:lstStyle/>
          <a:p>
            <a:pPr>
              <a:defRPr/>
            </a:pPr>
            <a:endParaRPr lang="en-US" sz="1000" dirty="0">
              <a:solidFill>
                <a:schemeClr val="tx2"/>
              </a:solidFill>
              <a:latin typeface="Helvetica LT Std" panose="020B0504020202020204" pitchFamily="34" charset="0"/>
              <a:cs typeface="Arial" panose="020B0604020202020204" pitchFamily="34" charset="0"/>
              <a:sym typeface="Arial Narrow"/>
            </a:endParaRPr>
          </a:p>
        </p:txBody>
      </p:sp>
      <p:sp>
        <p:nvSpPr>
          <p:cNvPr id="83" name="Doc Code" descr="casecode"/>
          <p:cNvSpPr txBox="1">
            <a:spLocks noChangeArrowheads="1"/>
          </p:cNvSpPr>
          <p:nvPr/>
        </p:nvSpPr>
        <p:spPr bwMode="auto">
          <a:xfrm>
            <a:off x="6469605" y="6618569"/>
            <a:ext cx="2489464" cy="153888"/>
          </a:xfrm>
          <a:prstGeom prst="rect">
            <a:avLst/>
          </a:prstGeom>
          <a:noFill/>
          <a:ln w="9525">
            <a:noFill/>
            <a:miter lim="800000"/>
            <a:headEnd/>
            <a:tailEnd/>
          </a:ln>
          <a:effectLst/>
        </p:spPr>
        <p:txBody>
          <a:bodyPr vert="horz" wrap="none" lIns="0" tIns="0" rIns="0" bIns="0" numCol="1" anchor="t" anchorCtr="0" compatLnSpc="1">
            <a:prstTxWarp prst="textNoShape">
              <a:avLst/>
            </a:prstTxWarp>
            <a:spAutoFit/>
          </a:bodyPr>
          <a:lstStyle>
            <a:lvl1pPr algn="r">
              <a:defRPr sz="900" b="0" smtClean="0"/>
            </a:lvl1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1">
                <a:ln>
                  <a:noFill/>
                </a:ln>
                <a:solidFill>
                  <a:schemeClr val="tx2"/>
                </a:solidFill>
                <a:effectLst/>
                <a:uLnTx/>
                <a:uFillTx/>
                <a:latin typeface="Helvetica LT Std" panose="020B0504020202020204" pitchFamily="34" charset="0"/>
                <a:ea typeface="+mn-ea"/>
                <a:cs typeface="Arial" panose="020B0604020202020204" pitchFamily="34" charset="0"/>
              </a:rPr>
              <a:t>2017.10.14 Christian's Slide Library_v2.pptx</a:t>
            </a:r>
          </a:p>
        </p:txBody>
      </p:sp>
      <p:grpSp>
        <p:nvGrpSpPr>
          <p:cNvPr id="22" name="Group 21">
            <a:extLst>
              <a:ext uri="{FF2B5EF4-FFF2-40B4-BE49-F238E27FC236}">
                <a16:creationId xmlns:a16="http://schemas.microsoft.com/office/drawing/2014/main" id="{BCB5B022-8D0C-49AF-BFFB-F76F3D06CFAB}"/>
              </a:ext>
            </a:extLst>
          </p:cNvPr>
          <p:cNvGrpSpPr/>
          <p:nvPr userDrawn="1"/>
        </p:nvGrpSpPr>
        <p:grpSpPr>
          <a:xfrm>
            <a:off x="0" y="0"/>
            <a:ext cx="9899650" cy="6865683"/>
            <a:chOff x="0" y="0"/>
            <a:chExt cx="9899650" cy="6865683"/>
          </a:xfrm>
        </p:grpSpPr>
        <p:cxnSp>
          <p:nvCxnSpPr>
            <p:cNvPr id="23" name="Straight Connector 22">
              <a:extLst>
                <a:ext uri="{FF2B5EF4-FFF2-40B4-BE49-F238E27FC236}">
                  <a16:creationId xmlns:a16="http://schemas.microsoft.com/office/drawing/2014/main" id="{BFD39FEF-E34E-41A9-A15D-2B56815FF383}"/>
                </a:ext>
              </a:extLst>
            </p:cNvPr>
            <p:cNvCxnSpPr>
              <a:cxnSpLocks/>
            </p:cNvCxnSpPr>
            <p:nvPr/>
          </p:nvCxnSpPr>
          <p:spPr>
            <a:xfrm>
              <a:off x="567387" y="0"/>
              <a:ext cx="0" cy="6865683"/>
            </a:xfrm>
            <a:prstGeom prst="line">
              <a:avLst/>
            </a:prstGeom>
            <a:ln w="12700">
              <a:solidFill>
                <a:srgbClr val="FF0000"/>
              </a:solidFill>
              <a:prstDash val="dash"/>
            </a:ln>
            <a:effectLst/>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10143FB-9AFB-45A6-9A14-AC51C42DE17F}"/>
                </a:ext>
              </a:extLst>
            </p:cNvPr>
            <p:cNvCxnSpPr>
              <a:cxnSpLocks/>
            </p:cNvCxnSpPr>
            <p:nvPr/>
          </p:nvCxnSpPr>
          <p:spPr>
            <a:xfrm>
              <a:off x="0" y="2276872"/>
              <a:ext cx="9899650" cy="0"/>
            </a:xfrm>
            <a:prstGeom prst="line">
              <a:avLst/>
            </a:prstGeom>
            <a:ln w="12700">
              <a:solidFill>
                <a:srgbClr val="FF0000"/>
              </a:solidFill>
              <a:prstDash val="dash"/>
            </a:ln>
            <a:effectLst/>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FE10A80-FFCD-4863-A2A7-9DB8432D7FBC}"/>
                </a:ext>
              </a:extLst>
            </p:cNvPr>
            <p:cNvCxnSpPr>
              <a:cxnSpLocks/>
            </p:cNvCxnSpPr>
            <p:nvPr/>
          </p:nvCxnSpPr>
          <p:spPr>
            <a:xfrm>
              <a:off x="9341871" y="0"/>
              <a:ext cx="0" cy="6865683"/>
            </a:xfrm>
            <a:prstGeom prst="line">
              <a:avLst/>
            </a:prstGeom>
            <a:ln w="12700">
              <a:solidFill>
                <a:srgbClr val="FF0000"/>
              </a:solidFill>
              <a:prstDash val="dash"/>
            </a:ln>
            <a:effectLst/>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FCC9BF-A33E-4971-8E42-2CECA3C73911}"/>
                </a:ext>
              </a:extLst>
            </p:cNvPr>
            <p:cNvCxnSpPr>
              <a:cxnSpLocks/>
            </p:cNvCxnSpPr>
            <p:nvPr/>
          </p:nvCxnSpPr>
          <p:spPr>
            <a:xfrm>
              <a:off x="0" y="6021288"/>
              <a:ext cx="9899650" cy="0"/>
            </a:xfrm>
            <a:prstGeom prst="line">
              <a:avLst/>
            </a:prstGeom>
            <a:ln w="12700">
              <a:solidFill>
                <a:srgbClr val="FF0000"/>
              </a:solidFill>
              <a:prstDash val="dash"/>
            </a:ln>
            <a:effectLst/>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4EE8DA1-2D33-40A1-9861-5D7F10BCE8F3}"/>
                </a:ext>
              </a:extLst>
            </p:cNvPr>
            <p:cNvCxnSpPr>
              <a:cxnSpLocks/>
            </p:cNvCxnSpPr>
            <p:nvPr userDrawn="1"/>
          </p:nvCxnSpPr>
          <p:spPr>
            <a:xfrm>
              <a:off x="0" y="1844824"/>
              <a:ext cx="9899650" cy="0"/>
            </a:xfrm>
            <a:prstGeom prst="line">
              <a:avLst/>
            </a:prstGeom>
            <a:ln w="12700">
              <a:solidFill>
                <a:srgbClr val="FF0000"/>
              </a:solidFill>
              <a:prstDash val="dash"/>
            </a:ln>
            <a:effectLst/>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DAB7CDD-3FE6-42A9-891D-76BF3A054DB1}"/>
                </a:ext>
              </a:extLst>
            </p:cNvPr>
            <p:cNvCxnSpPr>
              <a:cxnSpLocks/>
            </p:cNvCxnSpPr>
            <p:nvPr userDrawn="1"/>
          </p:nvCxnSpPr>
          <p:spPr>
            <a:xfrm>
              <a:off x="0" y="1412776"/>
              <a:ext cx="9899650" cy="0"/>
            </a:xfrm>
            <a:prstGeom prst="line">
              <a:avLst/>
            </a:prstGeom>
            <a:ln w="12700">
              <a:solidFill>
                <a:srgbClr val="FF0000"/>
              </a:solidFill>
              <a:prstDash val="dash"/>
            </a:ln>
            <a:effectLst/>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6FC77D6-EB1F-41DE-9106-DCAD4135A17F}"/>
                </a:ext>
              </a:extLst>
            </p:cNvPr>
            <p:cNvCxnSpPr>
              <a:cxnSpLocks/>
            </p:cNvCxnSpPr>
            <p:nvPr userDrawn="1"/>
          </p:nvCxnSpPr>
          <p:spPr>
            <a:xfrm>
              <a:off x="0" y="6308420"/>
              <a:ext cx="9899650" cy="0"/>
            </a:xfrm>
            <a:prstGeom prst="line">
              <a:avLst/>
            </a:prstGeom>
            <a:ln w="12700">
              <a:solidFill>
                <a:srgbClr val="FF0000"/>
              </a:solidFill>
              <a:prstDash val="dash"/>
            </a:ln>
            <a:effectLst/>
          </p:spPr>
          <p:style>
            <a:lnRef idx="1">
              <a:schemeClr val="accent1"/>
            </a:lnRef>
            <a:fillRef idx="0">
              <a:schemeClr val="accent1"/>
            </a:fillRef>
            <a:effectRef idx="0">
              <a:schemeClr val="accent1"/>
            </a:effectRef>
            <a:fontRef idx="minor">
              <a:schemeClr val="tx1"/>
            </a:fontRef>
          </p:style>
        </p:cxnSp>
      </p:grpSp>
      <p:sp>
        <p:nvSpPr>
          <p:cNvPr id="3" name="Text Placeholder 2">
            <a:extLst>
              <a:ext uri="{FF2B5EF4-FFF2-40B4-BE49-F238E27FC236}">
                <a16:creationId xmlns:a16="http://schemas.microsoft.com/office/drawing/2014/main" id="{02BBCC0F-3D3A-4134-8A66-E7EA0F80FAE7}"/>
              </a:ext>
            </a:extLst>
          </p:cNvPr>
          <p:cNvSpPr>
            <a:spLocks noGrp="1"/>
          </p:cNvSpPr>
          <p:nvPr>
            <p:ph type="body" sz="quarter" idx="10" hasCustomPrompt="1"/>
          </p:nvPr>
        </p:nvSpPr>
        <p:spPr>
          <a:xfrm>
            <a:off x="569635" y="582560"/>
            <a:ext cx="8769096" cy="214674"/>
          </a:xfrm>
        </p:spPr>
        <p:txBody>
          <a:bodyPr/>
          <a:lstStyle>
            <a:lvl1pPr>
              <a:defRPr sz="1500" b="1">
                <a:solidFill>
                  <a:schemeClr val="accent2"/>
                </a:solidFill>
                <a:latin typeface="Helvetica LT Std" panose="020B0504020202020204" pitchFamily="34" charset="0"/>
              </a:defRPr>
            </a:lvl1pPr>
          </a:lstStyle>
          <a:p>
            <a:pPr lvl="0"/>
            <a:r>
              <a:rPr lang="en-US" dirty="0"/>
              <a:t>Click to edit navigator</a:t>
            </a:r>
          </a:p>
        </p:txBody>
      </p:sp>
      <p:sp>
        <p:nvSpPr>
          <p:cNvPr id="9" name="Text Placeholder 8">
            <a:extLst>
              <a:ext uri="{FF2B5EF4-FFF2-40B4-BE49-F238E27FC236}">
                <a16:creationId xmlns:a16="http://schemas.microsoft.com/office/drawing/2014/main" id="{BF63FAC2-505C-443F-95C6-888CC256DD00}"/>
              </a:ext>
            </a:extLst>
          </p:cNvPr>
          <p:cNvSpPr>
            <a:spLocks noGrp="1"/>
          </p:cNvSpPr>
          <p:nvPr>
            <p:ph type="body" sz="quarter" idx="11" hasCustomPrompt="1"/>
          </p:nvPr>
        </p:nvSpPr>
        <p:spPr>
          <a:xfrm>
            <a:off x="569635" y="1844824"/>
            <a:ext cx="8769096" cy="271934"/>
          </a:xfrm>
        </p:spPr>
        <p:txBody>
          <a:bodyPr/>
          <a:lstStyle>
            <a:lvl1pPr>
              <a:defRPr sz="1900" b="0">
                <a:solidFill>
                  <a:schemeClr val="bg1">
                    <a:lumMod val="75000"/>
                  </a:schemeClr>
                </a:solidFill>
                <a:latin typeface="Helvetica LT Std" panose="020B0504020202020204" pitchFamily="34" charset="0"/>
              </a:defRPr>
            </a:lvl1pPr>
          </a:lstStyle>
          <a:p>
            <a:pPr lvl="0"/>
            <a:r>
              <a:rPr lang="en-US" dirty="0"/>
              <a:t>Click to edit subtitle</a:t>
            </a:r>
          </a:p>
        </p:txBody>
      </p:sp>
      <p:sp>
        <p:nvSpPr>
          <p:cNvPr id="14" name="Text Placeholder 13">
            <a:extLst>
              <a:ext uri="{FF2B5EF4-FFF2-40B4-BE49-F238E27FC236}">
                <a16:creationId xmlns:a16="http://schemas.microsoft.com/office/drawing/2014/main" id="{F27F5728-2DE1-49B0-ADE3-6CB73446075C}"/>
              </a:ext>
            </a:extLst>
          </p:cNvPr>
          <p:cNvSpPr>
            <a:spLocks noGrp="1"/>
          </p:cNvSpPr>
          <p:nvPr>
            <p:ph type="body" sz="quarter" idx="12" hasCustomPrompt="1"/>
          </p:nvPr>
        </p:nvSpPr>
        <p:spPr>
          <a:xfrm>
            <a:off x="569635" y="864486"/>
            <a:ext cx="8769096" cy="400751"/>
          </a:xfrm>
        </p:spPr>
        <p:txBody>
          <a:bodyPr/>
          <a:lstStyle>
            <a:lvl1pPr>
              <a:defRPr sz="2800" b="0">
                <a:latin typeface="Helvetica LT Std" panose="020B0504020202020204" pitchFamily="34" charset="0"/>
              </a:defRPr>
            </a:lvl1pPr>
          </a:lstStyle>
          <a:p>
            <a:pPr lvl="0"/>
            <a:r>
              <a:rPr lang="en-US" dirty="0"/>
              <a:t>Click to edit action title</a:t>
            </a:r>
          </a:p>
        </p:txBody>
      </p:sp>
      <p:sp>
        <p:nvSpPr>
          <p:cNvPr id="16" name="Text Placeholder 15">
            <a:extLst>
              <a:ext uri="{FF2B5EF4-FFF2-40B4-BE49-F238E27FC236}">
                <a16:creationId xmlns:a16="http://schemas.microsoft.com/office/drawing/2014/main" id="{B77BF8ED-4CD3-441C-B329-05390B6BDA95}"/>
              </a:ext>
            </a:extLst>
          </p:cNvPr>
          <p:cNvSpPr>
            <a:spLocks noGrp="1"/>
          </p:cNvSpPr>
          <p:nvPr>
            <p:ph type="body" sz="quarter" idx="13" hasCustomPrompt="1"/>
          </p:nvPr>
        </p:nvSpPr>
        <p:spPr>
          <a:xfrm>
            <a:off x="569635" y="6623955"/>
            <a:ext cx="6400800" cy="143116"/>
          </a:xfrm>
        </p:spPr>
        <p:txBody>
          <a:bodyPr/>
          <a:lstStyle>
            <a:lvl1pPr>
              <a:defRPr sz="1000" b="0">
                <a:latin typeface="Helvetica LT Std" panose="020B0504020202020204" pitchFamily="34" charset="0"/>
              </a:defRPr>
            </a:lvl1pPr>
          </a:lstStyle>
          <a:p>
            <a:pPr lvl="0"/>
            <a:r>
              <a:rPr lang="en-US" dirty="0"/>
              <a:t>Click to edit source</a:t>
            </a:r>
          </a:p>
        </p:txBody>
      </p:sp>
      <p:sp>
        <p:nvSpPr>
          <p:cNvPr id="35" name="Text Placeholder 34">
            <a:extLst>
              <a:ext uri="{FF2B5EF4-FFF2-40B4-BE49-F238E27FC236}">
                <a16:creationId xmlns:a16="http://schemas.microsoft.com/office/drawing/2014/main" id="{AFE86667-42FA-4117-AB9B-876CE63C4FDE}"/>
              </a:ext>
            </a:extLst>
          </p:cNvPr>
          <p:cNvSpPr>
            <a:spLocks noGrp="1"/>
          </p:cNvSpPr>
          <p:nvPr>
            <p:ph type="body" sz="quarter" idx="14" hasCustomPrompt="1"/>
          </p:nvPr>
        </p:nvSpPr>
        <p:spPr>
          <a:xfrm>
            <a:off x="569635" y="6165304"/>
            <a:ext cx="8769096" cy="143116"/>
          </a:xfrm>
        </p:spPr>
        <p:txBody>
          <a:bodyPr/>
          <a:lstStyle>
            <a:lvl1pPr>
              <a:defRPr sz="1000" b="0">
                <a:latin typeface="Helvetica LT Std" panose="020B0504020202020204" pitchFamily="34" charset="0"/>
              </a:defRPr>
            </a:lvl1pPr>
          </a:lstStyle>
          <a:p>
            <a:pPr lvl="0"/>
            <a:r>
              <a:rPr lang="en-US" dirty="0"/>
              <a:t>Click to edit notes</a:t>
            </a:r>
          </a:p>
        </p:txBody>
      </p:sp>
      <p:sp>
        <p:nvSpPr>
          <p:cNvPr id="40" name="Rectangle 39">
            <a:extLst>
              <a:ext uri="{FF2B5EF4-FFF2-40B4-BE49-F238E27FC236}">
                <a16:creationId xmlns:a16="http://schemas.microsoft.com/office/drawing/2014/main" id="{2A510CA9-51A8-46DD-845C-80EE5B667525}"/>
              </a:ext>
            </a:extLst>
          </p:cNvPr>
          <p:cNvSpPr/>
          <p:nvPr userDrawn="1"/>
        </p:nvSpPr>
        <p:spPr>
          <a:xfrm>
            <a:off x="8229920" y="130721"/>
            <a:ext cx="1115568" cy="201168"/>
          </a:xfrm>
          <a:prstGeom prst="rect">
            <a:avLst/>
          </a:prstGeom>
          <a:noFill/>
          <a:ln w="28575" cmpd="sng">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r>
              <a:rPr lang="en-US" sz="1000" b="1" dirty="0">
                <a:solidFill>
                  <a:schemeClr val="accent6"/>
                </a:solidFill>
                <a:latin typeface="Helvetica LT Std" panose="020B0504020202020204" pitchFamily="34" charset="0"/>
                <a:cs typeface="Arial" pitchFamily="34" charset="0"/>
              </a:rPr>
              <a:t>LOGO HERE</a:t>
            </a:r>
          </a:p>
        </p:txBody>
      </p:sp>
    </p:spTree>
    <p:extLst>
      <p:ext uri="{BB962C8B-B14F-4D97-AF65-F5344CB8AC3E}">
        <p14:creationId xmlns:p14="http://schemas.microsoft.com/office/powerpoint/2010/main" val="2818132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ags" Target="../tags/tag2.xml"/><Relationship Id="rId5" Type="http://schemas.openxmlformats.org/officeDocument/2006/relationships/vmlDrawing" Target="../drawings/vmlDrawing1.v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graphicFrame>
        <p:nvGraphicFramePr>
          <p:cNvPr id="42" name="Object 41" hidden="1"/>
          <p:cNvGraphicFramePr>
            <a:graphicFrameLocks noChangeAspect="1"/>
          </p:cNvGraphicFramePr>
          <p:nvPr>
            <p:custDataLst>
              <p:tags r:id="rId6"/>
            </p:custDataLst>
            <p:extLst>
              <p:ext uri="{D42A27DB-BD31-4B8C-83A1-F6EECF244321}">
                <p14:modId xmlns:p14="http://schemas.microsoft.com/office/powerpoint/2010/main" val="231364471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408861" name="think-cell Slide" r:id="rId7" imgW="360" imgH="360" progId="TCLayout.ActiveDocument.1">
                  <p:embed/>
                </p:oleObj>
              </mc:Choice>
              <mc:Fallback>
                <p:oleObj name="think-cell Slide" r:id="rId7" imgW="360" imgH="360" progId="TCLayout.ActiveDocument.1">
                  <p:embed/>
                  <p:pic>
                    <p:nvPicPr>
                      <p:cNvPr id="0"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58750"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Text Placeholder"/>
          <p:cNvSpPr>
            <a:spLocks noGrp="1"/>
          </p:cNvSpPr>
          <p:nvPr>
            <p:ph type="body" idx="1"/>
          </p:nvPr>
        </p:nvSpPr>
        <p:spPr>
          <a:xfrm>
            <a:off x="733425" y="1996700"/>
            <a:ext cx="8535988" cy="1432956"/>
          </a:xfrm>
          <a:prstGeom prst="rect">
            <a:avLst/>
          </a:prstGeom>
        </p:spPr>
        <p:txBody>
          <a:bodyPr vert="horz" lIns="0" tIns="0" rIns="0" bIns="0" rtlCol="0">
            <a:spAutoFit/>
          </a:bodyPr>
          <a:lstStyle/>
          <a:p>
            <a:pPr lvl="0"/>
            <a:r>
              <a:rPr lang="en-US" dirty="0"/>
              <a:t>Click to edit Master text styles – Level 0</a:t>
            </a:r>
          </a:p>
          <a:p>
            <a:pPr lvl="1"/>
            <a:r>
              <a:rPr lang="en-US" dirty="0"/>
              <a:t>Level 1</a:t>
            </a:r>
          </a:p>
          <a:p>
            <a:pPr lvl="2"/>
            <a:r>
              <a:rPr lang="en-US" dirty="0"/>
              <a:t>Level 2</a:t>
            </a:r>
          </a:p>
          <a:p>
            <a:pPr lvl="3"/>
            <a:r>
              <a:rPr lang="en-US" dirty="0"/>
              <a:t>Level 3</a:t>
            </a:r>
          </a:p>
        </p:txBody>
      </p:sp>
      <p:sp>
        <p:nvSpPr>
          <p:cNvPr id="2" name="Title Placeholder"/>
          <p:cNvSpPr>
            <a:spLocks noGrp="1"/>
          </p:cNvSpPr>
          <p:nvPr>
            <p:ph type="title"/>
          </p:nvPr>
        </p:nvSpPr>
        <p:spPr>
          <a:xfrm>
            <a:off x="733425" y="857475"/>
            <a:ext cx="8535988" cy="772776"/>
          </a:xfrm>
          <a:prstGeom prst="rect">
            <a:avLst/>
          </a:prstGeom>
        </p:spPr>
        <p:txBody>
          <a:bodyPr vert="horz" lIns="0" tIns="0" rIns="0" bIns="0" rtlCol="0" anchor="t" anchorCtr="0">
            <a:noAutofit/>
          </a:bodyPr>
          <a:lstStyle/>
          <a:p>
            <a:r>
              <a:rPr lang="en-US" dirty="0"/>
              <a:t>Click to edit Master title style</a:t>
            </a:r>
          </a:p>
        </p:txBody>
      </p:sp>
      <p:grpSp>
        <p:nvGrpSpPr>
          <p:cNvPr id="4" name="Drawing grid" hidden="1"/>
          <p:cNvGrpSpPr/>
          <p:nvPr/>
        </p:nvGrpSpPr>
        <p:grpSpPr>
          <a:xfrm>
            <a:off x="0" y="0"/>
            <a:ext cx="9906000" cy="6858000"/>
            <a:chOff x="0" y="0"/>
            <a:chExt cx="9906000" cy="6858000"/>
          </a:xfrm>
        </p:grpSpPr>
        <p:cxnSp>
          <p:nvCxnSpPr>
            <p:cNvPr id="27" name="!!!Do not delete!!!" hidden="1"/>
            <p:cNvCxnSpPr/>
            <p:nvPr/>
          </p:nvCxnSpPr>
          <p:spPr>
            <a:xfrm>
              <a:off x="738000" y="0"/>
              <a:ext cx="0" cy="685800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28" name="!!!Do not delete!!!" hidden="1"/>
            <p:cNvCxnSpPr/>
            <p:nvPr/>
          </p:nvCxnSpPr>
          <p:spPr>
            <a:xfrm>
              <a:off x="1347787" y="0"/>
              <a:ext cx="0" cy="74930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29" name="!!!Do not delete!!!" hidden="1"/>
            <p:cNvCxnSpPr/>
            <p:nvPr/>
          </p:nvCxnSpPr>
          <p:spPr>
            <a:xfrm>
              <a:off x="7740969" y="0"/>
              <a:ext cx="0" cy="74930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0" name="!!!Do not delete!!!" hidden="1"/>
            <p:cNvCxnSpPr/>
            <p:nvPr/>
          </p:nvCxnSpPr>
          <p:spPr>
            <a:xfrm>
              <a:off x="8128319" y="0"/>
              <a:ext cx="0" cy="74930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1" name="!!!Do not delete!!!" hidden="1"/>
            <p:cNvCxnSpPr/>
            <p:nvPr/>
          </p:nvCxnSpPr>
          <p:spPr>
            <a:xfrm>
              <a:off x="9271000" y="0"/>
              <a:ext cx="0" cy="685800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2" name="!!!Do not delete!!!" hidden="1"/>
            <p:cNvCxnSpPr/>
            <p:nvPr/>
          </p:nvCxnSpPr>
          <p:spPr>
            <a:xfrm>
              <a:off x="0" y="221454"/>
              <a:ext cx="9906000" cy="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3" name="!!!Do not delete!!!" hidden="1"/>
            <p:cNvCxnSpPr/>
            <p:nvPr/>
          </p:nvCxnSpPr>
          <p:spPr>
            <a:xfrm>
              <a:off x="0" y="496092"/>
              <a:ext cx="9906000" cy="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4" name="!!!Do not delete!!!" hidden="1"/>
            <p:cNvCxnSpPr/>
            <p:nvPr/>
          </p:nvCxnSpPr>
          <p:spPr>
            <a:xfrm>
              <a:off x="0" y="856800"/>
              <a:ext cx="9906000" cy="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5" name="!!!Do not delete!!!" hidden="1"/>
            <p:cNvCxnSpPr/>
            <p:nvPr/>
          </p:nvCxnSpPr>
          <p:spPr>
            <a:xfrm>
              <a:off x="0" y="741599"/>
              <a:ext cx="144000" cy="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6" name="!!!Do not delete!!!" hidden="1"/>
            <p:cNvCxnSpPr/>
            <p:nvPr/>
          </p:nvCxnSpPr>
          <p:spPr>
            <a:xfrm>
              <a:off x="0" y="6416675"/>
              <a:ext cx="9906000" cy="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7" name="!!!Do not delete!!!" hidden="1"/>
            <p:cNvCxnSpPr/>
            <p:nvPr/>
          </p:nvCxnSpPr>
          <p:spPr>
            <a:xfrm>
              <a:off x="0" y="6708775"/>
              <a:ext cx="9906000" cy="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8" name="!!!Do not delete!!!" hidden="1"/>
            <p:cNvCxnSpPr/>
            <p:nvPr/>
          </p:nvCxnSpPr>
          <p:spPr>
            <a:xfrm>
              <a:off x="0" y="1995488"/>
              <a:ext cx="9271000" cy="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39" name="!!!Do not delete!!!" hidden="1"/>
            <p:cNvCxnSpPr/>
            <p:nvPr/>
          </p:nvCxnSpPr>
          <p:spPr>
            <a:xfrm>
              <a:off x="0" y="3032125"/>
              <a:ext cx="736600" cy="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cxnSp>
          <p:nvCxnSpPr>
            <p:cNvPr id="40" name="!!!Do not delete!!!" hidden="1"/>
            <p:cNvCxnSpPr/>
            <p:nvPr/>
          </p:nvCxnSpPr>
          <p:spPr>
            <a:xfrm>
              <a:off x="0" y="1763999"/>
              <a:ext cx="144000" cy="0"/>
            </a:xfrm>
            <a:prstGeom prst="line">
              <a:avLst/>
            </a:prstGeom>
            <a:ln w="3175" cap="sq">
              <a:solidFill>
                <a:srgbClr val="C00000"/>
              </a:solidFill>
              <a:prstDash val="dot"/>
            </a:ln>
            <a:effectLst/>
          </p:spPr>
          <p:style>
            <a:lnRef idx="1">
              <a:schemeClr val="accent1"/>
            </a:lnRef>
            <a:fillRef idx="0">
              <a:schemeClr val="accent1"/>
            </a:fillRef>
            <a:effectRef idx="0">
              <a:schemeClr val="accent1"/>
            </a:effectRef>
            <a:fontRef idx="minor">
              <a:schemeClr val="tx1"/>
            </a:fontRef>
          </p:style>
        </p:cxnSp>
      </p:grpSp>
      <p:sp>
        <p:nvSpPr>
          <p:cNvPr id="45" name="Formatted_text" hidden="1"/>
          <p:cNvSpPr txBox="1">
            <a:spLocks/>
          </p:cNvSpPr>
          <p:nvPr/>
        </p:nvSpPr>
        <p:spPr>
          <a:xfrm>
            <a:off x="738189" y="2621661"/>
            <a:ext cx="1980000" cy="1038233"/>
          </a:xfrm>
          <a:prstGeom prst="rect">
            <a:avLst/>
          </a:prstGeom>
          <a:noFill/>
          <a:ln w="9525">
            <a:noFill/>
          </a:ln>
        </p:spPr>
        <p:txBody>
          <a:bodyPr vert="horz" wrap="square" lIns="0" tIns="0" rIns="0" bIns="0" rtlCol="0">
            <a:spAutoFit/>
          </a:bodyPr>
          <a:lstStyle/>
          <a:p>
            <a:pPr>
              <a:lnSpc>
                <a:spcPct val="93000"/>
              </a:lnSpc>
              <a:buClr>
                <a:schemeClr val="tx1"/>
              </a:buClr>
              <a:buSzPct val="100000"/>
            </a:pPr>
            <a:r>
              <a:rPr lang="de-DE" sz="1500" b="1" dirty="0">
                <a:latin typeface="+mn-lt"/>
                <a:cs typeface="Arial" pitchFamily="34" charset="0"/>
              </a:rPr>
              <a:t>15 Point Text : Level 0</a:t>
            </a:r>
            <a:endParaRPr lang="de-DE" sz="1500" b="0" dirty="0">
              <a:latin typeface="+mn-lt"/>
              <a:cs typeface="Arial" pitchFamily="34" charset="0"/>
            </a:endParaRPr>
          </a:p>
          <a:p>
            <a:pPr marL="164571" lvl="1" indent="-164571">
              <a:lnSpc>
                <a:spcPct val="93000"/>
              </a:lnSpc>
              <a:spcBef>
                <a:spcPts val="800"/>
              </a:spcBef>
              <a:buClr>
                <a:schemeClr val="tx1"/>
              </a:buClr>
              <a:buSzPct val="100000"/>
              <a:buFont typeface="Arial Narrow"/>
              <a:buChar char="&gt;"/>
            </a:pPr>
            <a:r>
              <a:rPr lang="de-DE" sz="1500" b="0" dirty="0">
                <a:latin typeface="+mn-lt"/>
                <a:cs typeface="Arial" pitchFamily="34" charset="0"/>
              </a:rPr>
              <a:t>Level 1</a:t>
            </a:r>
          </a:p>
          <a:p>
            <a:pPr marL="344571" lvl="2" indent="-167142">
              <a:lnSpc>
                <a:spcPct val="93000"/>
              </a:lnSpc>
              <a:spcBef>
                <a:spcPts val="400"/>
              </a:spcBef>
              <a:buClr>
                <a:schemeClr val="tx1"/>
              </a:buClr>
              <a:buSzPct val="100000"/>
              <a:buFont typeface="Arial Narrow"/>
              <a:buChar char="–"/>
            </a:pPr>
            <a:r>
              <a:rPr lang="de-DE" sz="1500" b="0" dirty="0">
                <a:latin typeface="+mn-lt"/>
                <a:cs typeface="Arial" pitchFamily="34" charset="0"/>
              </a:rPr>
              <a:t>Level 2</a:t>
            </a:r>
          </a:p>
          <a:p>
            <a:pPr marL="498857" lvl="3" indent="-144000">
              <a:lnSpc>
                <a:spcPct val="93000"/>
              </a:lnSpc>
              <a:spcBef>
                <a:spcPts val="200"/>
              </a:spcBef>
              <a:buClr>
                <a:schemeClr val="tx1"/>
              </a:buClr>
              <a:buSzPct val="100000"/>
              <a:buFont typeface="Arial Narrow"/>
              <a:buChar char="-"/>
            </a:pPr>
            <a:r>
              <a:rPr lang="de-DE" sz="1500" b="0" dirty="0">
                <a:latin typeface="+mn-lt"/>
                <a:cs typeface="Arial" pitchFamily="34" charset="0"/>
              </a:rPr>
              <a:t>Level 3</a:t>
            </a:r>
          </a:p>
        </p:txBody>
      </p:sp>
      <p:sp>
        <p:nvSpPr>
          <p:cNvPr id="46" name="Source" hidden="1"/>
          <p:cNvSpPr txBox="1"/>
          <p:nvPr/>
        </p:nvSpPr>
        <p:spPr>
          <a:xfrm>
            <a:off x="738189" y="6710121"/>
            <a:ext cx="519373" cy="128818"/>
          </a:xfrm>
          <a:prstGeom prst="rect">
            <a:avLst/>
          </a:prstGeom>
          <a:noFill/>
          <a:ln w="9525">
            <a:noFill/>
          </a:ln>
        </p:spPr>
        <p:txBody>
          <a:bodyPr vert="horz" wrap="none" lIns="0" tIns="0" rIns="0" bIns="0" rtlCol="0" anchor="b" anchorCtr="0">
            <a:spAutoFit/>
          </a:bodyPr>
          <a:lstStyle/>
          <a:p>
            <a:pPr marL="371475" indent="-371475">
              <a:lnSpc>
                <a:spcPct val="93000"/>
              </a:lnSpc>
              <a:buClr>
                <a:schemeClr val="tx1"/>
              </a:buClr>
              <a:buSzPct val="100000"/>
            </a:pPr>
            <a:r>
              <a:rPr lang="de-DE" sz="900" b="0" dirty="0">
                <a:latin typeface="+mn-lt"/>
                <a:cs typeface="Arial" pitchFamily="34" charset="0"/>
              </a:rPr>
              <a:t>Source:	xxx</a:t>
            </a:r>
          </a:p>
        </p:txBody>
      </p:sp>
      <p:sp>
        <p:nvSpPr>
          <p:cNvPr id="47" name="Notes" hidden="1"/>
          <p:cNvSpPr txBox="1"/>
          <p:nvPr/>
        </p:nvSpPr>
        <p:spPr>
          <a:xfrm>
            <a:off x="738189" y="6417474"/>
            <a:ext cx="322204" cy="143116"/>
          </a:xfrm>
          <a:prstGeom prst="rect">
            <a:avLst/>
          </a:prstGeom>
          <a:noFill/>
          <a:ln w="9525">
            <a:noFill/>
          </a:ln>
        </p:spPr>
        <p:txBody>
          <a:bodyPr vert="horz" wrap="none" lIns="0" tIns="0" rIns="0" bIns="0" rtlCol="0" anchor="b" anchorCtr="0">
            <a:spAutoFit/>
          </a:bodyPr>
          <a:lstStyle/>
          <a:p>
            <a:pPr marL="161925" indent="-161925">
              <a:lnSpc>
                <a:spcPct val="93000"/>
              </a:lnSpc>
              <a:buClr>
                <a:schemeClr val="tx1"/>
              </a:buClr>
              <a:buSzPct val="100000"/>
            </a:pPr>
            <a:r>
              <a:rPr lang="de-DE" sz="1000" b="0" dirty="0">
                <a:latin typeface="+mn-lt"/>
                <a:cs typeface="Arial" pitchFamily="34" charset="0"/>
              </a:rPr>
              <a:t>1)	xxx</a:t>
            </a:r>
          </a:p>
        </p:txBody>
      </p:sp>
      <p:grpSp>
        <p:nvGrpSpPr>
          <p:cNvPr id="5" name="Legend" hidden="1"/>
          <p:cNvGrpSpPr/>
          <p:nvPr/>
        </p:nvGrpSpPr>
        <p:grpSpPr>
          <a:xfrm>
            <a:off x="738189" y="6195219"/>
            <a:ext cx="644699" cy="146131"/>
            <a:chOff x="736600" y="6157119"/>
            <a:chExt cx="644699" cy="146131"/>
          </a:xfrm>
        </p:grpSpPr>
        <p:sp>
          <p:nvSpPr>
            <p:cNvPr id="49" name="LegendIcon"/>
            <p:cNvSpPr/>
            <p:nvPr/>
          </p:nvSpPr>
          <p:spPr>
            <a:xfrm>
              <a:off x="736600" y="6157119"/>
              <a:ext cx="215900" cy="146050"/>
            </a:xfrm>
            <a:prstGeom prst="rect">
              <a:avLst/>
            </a:prstGeom>
            <a:noFill/>
            <a:ln w="9525" cap="flat" cmpd="sng" algn="ctr">
              <a:solidFill>
                <a:srgbClr val="003F56"/>
              </a:solidFill>
              <a:prstDash val="solid"/>
            </a:ln>
            <a:effectLst/>
          </p:spPr>
          <p:txBody>
            <a:bodyPr lIns="0" tIns="0" rIns="0" bIns="0" rtlCol="0" anchor="ctr"/>
            <a:lstStyle/>
            <a:p>
              <a:pPr marL="0" marR="0" lvl="0" indent="0" algn="ctr" defTabSz="914400" eaLnBrk="1" fontAlgn="auto" latinLnBrk="0" hangingPunct="1">
                <a:lnSpc>
                  <a:spcPct val="93000"/>
                </a:lnSpc>
                <a:spcBef>
                  <a:spcPts val="0"/>
                </a:spcBef>
                <a:spcAft>
                  <a:spcPts val="0"/>
                </a:spcAft>
                <a:buClrTx/>
                <a:buSzTx/>
                <a:buFontTx/>
                <a:buNone/>
                <a:tabLst/>
                <a:defRPr/>
              </a:pPr>
              <a:endParaRPr kumimoji="0" lang="de-DE" sz="1300" b="0" i="0" u="none" strike="noStrike" kern="0" cap="none" spc="0" normalizeH="0" baseline="0" noProof="0" dirty="0">
                <a:ln>
                  <a:noFill/>
                </a:ln>
                <a:solidFill>
                  <a:srgbClr val="000000"/>
                </a:solidFill>
                <a:effectLst/>
                <a:uLnTx/>
                <a:uFillTx/>
                <a:latin typeface="+mn-lt"/>
                <a:ea typeface="+mn-ea"/>
                <a:cs typeface="Arial" pitchFamily="34" charset="0"/>
              </a:endParaRPr>
            </a:p>
          </p:txBody>
        </p:sp>
        <p:sp>
          <p:nvSpPr>
            <p:cNvPr id="50" name="LegendText"/>
            <p:cNvSpPr txBox="1"/>
            <p:nvPr/>
          </p:nvSpPr>
          <p:spPr>
            <a:xfrm>
              <a:off x="1035050" y="6160134"/>
              <a:ext cx="346249" cy="143116"/>
            </a:xfrm>
            <a:prstGeom prst="rect">
              <a:avLst/>
            </a:prstGeom>
            <a:noFill/>
            <a:ln w="9525">
              <a:noFill/>
            </a:ln>
          </p:spPr>
          <p:txBody>
            <a:bodyPr vert="horz" wrap="none" lIns="0" tIns="0" rIns="0" bIns="0" rtlCol="0" anchor="t" anchorCtr="0">
              <a:spAutoFit/>
            </a:bodyPr>
            <a:lstStyle/>
            <a:p>
              <a:pPr marL="0" marR="0" lvl="0" indent="0" defTabSz="914400" eaLnBrk="1" fontAlgn="auto" latinLnBrk="0" hangingPunct="1">
                <a:lnSpc>
                  <a:spcPct val="93000"/>
                </a:lnSpc>
                <a:spcBef>
                  <a:spcPts val="0"/>
                </a:spcBef>
                <a:spcAft>
                  <a:spcPts val="0"/>
                </a:spcAft>
                <a:buClr>
                  <a:srgbClr val="000000"/>
                </a:buClr>
                <a:buSzPct val="100000"/>
                <a:buFontTx/>
                <a:buNone/>
                <a:tabLst/>
                <a:defRPr/>
              </a:pPr>
              <a:r>
                <a:rPr kumimoji="0" lang="de-DE" sz="1000" b="0" i="0" u="none" strike="noStrike" kern="0" cap="none" spc="0" normalizeH="0" baseline="0" noProof="0" dirty="0">
                  <a:ln>
                    <a:noFill/>
                  </a:ln>
                  <a:solidFill>
                    <a:sysClr val="windowText" lastClr="000000"/>
                  </a:solidFill>
                  <a:effectLst/>
                  <a:uLnTx/>
                  <a:uFillTx/>
                  <a:latin typeface="+mn-lt"/>
                  <a:cs typeface="Arial" pitchFamily="34" charset="0"/>
                </a:rPr>
                <a:t>Legend</a:t>
              </a:r>
            </a:p>
          </p:txBody>
        </p:sp>
      </p:grpSp>
      <p:sp>
        <p:nvSpPr>
          <p:cNvPr id="51" name="Subtitle" hidden="1"/>
          <p:cNvSpPr txBox="1">
            <a:spLocks/>
          </p:cNvSpPr>
          <p:nvPr/>
        </p:nvSpPr>
        <p:spPr>
          <a:xfrm>
            <a:off x="738189" y="2005019"/>
            <a:ext cx="8533217" cy="300531"/>
          </a:xfrm>
          <a:prstGeom prst="rect">
            <a:avLst/>
          </a:prstGeom>
          <a:noFill/>
          <a:ln w="9525">
            <a:noFill/>
          </a:ln>
        </p:spPr>
        <p:txBody>
          <a:bodyPr vert="horz" wrap="square" lIns="0" tIns="0" rIns="0" bIns="0" rtlCol="0">
            <a:spAutoFit/>
          </a:bodyPr>
          <a:lstStyle/>
          <a:p>
            <a:pPr>
              <a:lnSpc>
                <a:spcPct val="93000"/>
              </a:lnSpc>
              <a:buClr>
                <a:schemeClr val="tx1"/>
              </a:buClr>
              <a:buSzPct val="100000"/>
            </a:pPr>
            <a:r>
              <a:rPr lang="de-DE" sz="2100" b="0" dirty="0">
                <a:latin typeface="+mn-lt"/>
                <a:cs typeface="Arial" pitchFamily="34" charset="0"/>
              </a:rPr>
              <a:t>Subtitle</a:t>
            </a:r>
          </a:p>
        </p:txBody>
      </p:sp>
    </p:spTree>
  </p:cSld>
  <p:clrMap bg1="lt1" tx1="dk1" bg2="lt2" tx2="dk2" accent1="accent1" accent2="accent2" accent3="accent3" accent4="accent4" accent5="accent5" accent6="accent6" hlink="hlink" folHlink="folHlink"/>
  <p:sldLayoutIdLst>
    <p:sldLayoutId id="2147484333" r:id="rId1"/>
    <p:sldLayoutId id="2147484334" r:id="rId2"/>
    <p:sldLayoutId id="2147484329" r:id="rId3"/>
  </p:sldLayoutIdLst>
  <p:hf hdr="0" dt="0"/>
  <p:txStyles>
    <p:titleStyle>
      <a:lvl1pPr algn="l" defTabSz="914400" rtl="0" eaLnBrk="1" latinLnBrk="0" hangingPunct="1">
        <a:lnSpc>
          <a:spcPct val="93000"/>
        </a:lnSpc>
        <a:spcBef>
          <a:spcPct val="0"/>
        </a:spcBef>
        <a:buNone/>
        <a:defRPr lang="en-US" sz="2700" b="0" kern="1200" dirty="0">
          <a:solidFill>
            <a:schemeClr val="tx1"/>
          </a:solidFill>
          <a:latin typeface="Helvetica LT Std" panose="020B0504020202020204" pitchFamily="34" charset="0"/>
          <a:ea typeface="+mj-ea"/>
          <a:cs typeface="Arial" panose="020B0604020202020204" pitchFamily="34" charset="0"/>
        </a:defRPr>
      </a:lvl1pPr>
    </p:titleStyle>
    <p:bodyStyle>
      <a:lvl1pPr marL="0" indent="0" algn="l" defTabSz="914400" rtl="0" eaLnBrk="1" latinLnBrk="0" hangingPunct="1">
        <a:lnSpc>
          <a:spcPct val="93000"/>
        </a:lnSpc>
        <a:spcBef>
          <a:spcPts val="0"/>
        </a:spcBef>
        <a:buFont typeface="Arial" pitchFamily="34" charset="0"/>
        <a:buNone/>
        <a:defRPr lang="en-US" sz="2100" b="1" kern="1200" dirty="0" smtClean="0">
          <a:solidFill>
            <a:schemeClr val="tx1"/>
          </a:solidFill>
          <a:latin typeface="Helvetica LT Std" panose="020B0504020202020204" pitchFamily="34" charset="0"/>
          <a:ea typeface="+mn-ea"/>
          <a:cs typeface="Arial" panose="020B0604020202020204" pitchFamily="34" charset="0"/>
        </a:defRPr>
      </a:lvl1pPr>
      <a:lvl2pPr marL="230400" indent="-230400" algn="l" defTabSz="914400" rtl="0" eaLnBrk="1" latinLnBrk="0" hangingPunct="1">
        <a:lnSpc>
          <a:spcPct val="93000"/>
        </a:lnSpc>
        <a:spcBef>
          <a:spcPts val="1200"/>
        </a:spcBef>
        <a:buFont typeface="Arial Narrow" pitchFamily="34" charset="0"/>
        <a:buChar char="&gt;"/>
        <a:defRPr lang="en-US" sz="2100" b="0" kern="1200" dirty="0" smtClean="0">
          <a:solidFill>
            <a:schemeClr val="tx1"/>
          </a:solidFill>
          <a:latin typeface="Helvetica LT Std" panose="020B0504020202020204" pitchFamily="34" charset="0"/>
          <a:ea typeface="+mn-ea"/>
          <a:cs typeface="Arial" panose="020B0604020202020204" pitchFamily="34" charset="0"/>
        </a:defRPr>
      </a:lvl2pPr>
      <a:lvl3pPr marL="482400" indent="-234000" algn="l" defTabSz="914400" rtl="0" eaLnBrk="1" latinLnBrk="0" hangingPunct="1">
        <a:lnSpc>
          <a:spcPct val="93000"/>
        </a:lnSpc>
        <a:spcBef>
          <a:spcPts val="400"/>
        </a:spcBef>
        <a:buFont typeface="Arial Narrow" pitchFamily="34" charset="0"/>
        <a:buChar char="–"/>
        <a:defRPr lang="en-US" sz="2100" b="0" kern="1200" dirty="0" smtClean="0">
          <a:solidFill>
            <a:schemeClr val="tx1"/>
          </a:solidFill>
          <a:latin typeface="Helvetica LT Std" panose="020B0504020202020204" pitchFamily="34" charset="0"/>
          <a:ea typeface="+mn-ea"/>
          <a:cs typeface="Arial" panose="020B0604020202020204" pitchFamily="34" charset="0"/>
        </a:defRPr>
      </a:lvl3pPr>
      <a:lvl4pPr marL="698400" indent="-201600" algn="l" defTabSz="914400" rtl="0" eaLnBrk="1" latinLnBrk="0" hangingPunct="1">
        <a:lnSpc>
          <a:spcPct val="93000"/>
        </a:lnSpc>
        <a:spcBef>
          <a:spcPts val="200"/>
        </a:spcBef>
        <a:buFont typeface="Arial Narrow" pitchFamily="34" charset="0"/>
        <a:buChar char="-"/>
        <a:defRPr lang="en-US" sz="2100" b="0" kern="1200" dirty="0">
          <a:solidFill>
            <a:schemeClr val="tx1"/>
          </a:solidFill>
          <a:latin typeface="Helvetica LT Std" panose="020B0504020202020204" pitchFamily="34" charset="0"/>
          <a:ea typeface="+mn-ea"/>
          <a:cs typeface="Arial" panose="020B0604020202020204" pitchFamily="34" charset="0"/>
        </a:defRPr>
      </a:lvl4pPr>
      <a:lvl5pPr marL="698400" indent="0" algn="l" defTabSz="914400" rtl="0" eaLnBrk="1" latinLnBrk="0" hangingPunct="1">
        <a:lnSpc>
          <a:spcPct val="93000"/>
        </a:lnSpc>
        <a:spcBef>
          <a:spcPts val="0"/>
        </a:spcBef>
        <a:buFont typeface="Arial" pitchFamily="34" charset="0"/>
        <a:buNone/>
        <a:defRPr sz="1700" kern="1200">
          <a:solidFill>
            <a:schemeClr val="tx1"/>
          </a:solidFill>
          <a:latin typeface="Arial"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6.xml"/><Relationship Id="rId1" Type="http://schemas.openxmlformats.org/officeDocument/2006/relationships/vmlDrawing" Target="../drawings/vmlDrawing5.vml"/><Relationship Id="rId5" Type="http://schemas.openxmlformats.org/officeDocument/2006/relationships/image" Target="../media/image5.emf"/><Relationship Id="rId4" Type="http://schemas.openxmlformats.org/officeDocument/2006/relationships/oleObject" Target="../embeddings/oleObject5.bin"/></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8.xml"/><Relationship Id="rId1" Type="http://schemas.openxmlformats.org/officeDocument/2006/relationships/tags" Target="../tags/tag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0.xml"/><Relationship Id="rId1" Type="http://schemas.openxmlformats.org/officeDocument/2006/relationships/tags" Target="../tags/tag9.xml"/><Relationship Id="rId5" Type="http://schemas.openxmlformats.org/officeDocument/2006/relationships/chart" Target="../charts/chart2.xml"/><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hyperlink" Target="http://stopdwi.org/" TargetMode="Externa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4.xml"/><Relationship Id="rId1" Type="http://schemas.openxmlformats.org/officeDocument/2006/relationships/tags" Target="../tags/tag13.xml"/><Relationship Id="rId4" Type="http://schemas.openxmlformats.org/officeDocument/2006/relationships/chart" Target="../charts/chart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5.xml"/><Relationship Id="rId1" Type="http://schemas.openxmlformats.org/officeDocument/2006/relationships/vmlDrawing" Target="../drawings/vmlDrawing6.vml"/><Relationship Id="rId6" Type="http://schemas.openxmlformats.org/officeDocument/2006/relationships/hyperlink" Target="https://www.wsj.com/articles/nyc-cars-to-talk-to-one-another-under-traffic-safety-pilot-program-1541452455" TargetMode="External"/><Relationship Id="rId5" Type="http://schemas.openxmlformats.org/officeDocument/2006/relationships/image" Target="../media/image5.emf"/><Relationship Id="rId4" Type="http://schemas.openxmlformats.org/officeDocument/2006/relationships/oleObject" Target="../embeddings/oleObject6.bin"/></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www.cdc.gov/motorvehiclesafety/calculator/factsheet/redlight.html" TargetMode="External"/><Relationship Id="rId2" Type="http://schemas.openxmlformats.org/officeDocument/2006/relationships/hyperlink" Target="https://dashtwo.com/blog/how-much-does-billboard-advertising-cost/"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489068-97F5-DD4F-B04B-87F6389301C2}"/>
              </a:ext>
            </a:extLst>
          </p:cNvPr>
          <p:cNvSpPr>
            <a:spLocks noGrp="1"/>
          </p:cNvSpPr>
          <p:nvPr>
            <p:ph type="body" sz="quarter" idx="10"/>
          </p:nvPr>
        </p:nvSpPr>
        <p:spPr/>
        <p:txBody>
          <a:bodyPr/>
          <a:lstStyle/>
          <a:p>
            <a:endParaRPr lang="en-US" dirty="0"/>
          </a:p>
        </p:txBody>
      </p:sp>
      <p:sp>
        <p:nvSpPr>
          <p:cNvPr id="3" name="Text Placeholder 2">
            <a:extLst>
              <a:ext uri="{FF2B5EF4-FFF2-40B4-BE49-F238E27FC236}">
                <a16:creationId xmlns:a16="http://schemas.microsoft.com/office/drawing/2014/main" id="{667B7C48-BD3C-834B-8E71-0581330A5C31}"/>
              </a:ext>
            </a:extLst>
          </p:cNvPr>
          <p:cNvSpPr>
            <a:spLocks noGrp="1"/>
          </p:cNvSpPr>
          <p:nvPr>
            <p:ph type="body" sz="quarter" idx="11"/>
          </p:nvPr>
        </p:nvSpPr>
        <p:spPr>
          <a:xfrm>
            <a:off x="569635" y="1366001"/>
            <a:ext cx="8769096" cy="543867"/>
          </a:xfrm>
        </p:spPr>
        <p:txBody>
          <a:bodyPr/>
          <a:lstStyle/>
          <a:p>
            <a:r>
              <a:rPr lang="en-US" dirty="0"/>
              <a:t>An analysis of traffic collision data provided by the NYPD for the Brooklyn city council to inform new legislation and/or projects in 2020</a:t>
            </a:r>
          </a:p>
        </p:txBody>
      </p:sp>
      <p:sp>
        <p:nvSpPr>
          <p:cNvPr id="4" name="Text Placeholder 3">
            <a:extLst>
              <a:ext uri="{FF2B5EF4-FFF2-40B4-BE49-F238E27FC236}">
                <a16:creationId xmlns:a16="http://schemas.microsoft.com/office/drawing/2014/main" id="{013794B9-B7CD-6646-A72C-442E9150856C}"/>
              </a:ext>
            </a:extLst>
          </p:cNvPr>
          <p:cNvSpPr>
            <a:spLocks noGrp="1"/>
          </p:cNvSpPr>
          <p:nvPr>
            <p:ph type="body" sz="quarter" idx="12"/>
          </p:nvPr>
        </p:nvSpPr>
        <p:spPr/>
        <p:txBody>
          <a:bodyPr/>
          <a:lstStyle/>
          <a:p>
            <a:r>
              <a:rPr lang="en-US" dirty="0"/>
              <a:t>How to Reduce Traffic Collisions in Brooklyn </a:t>
            </a:r>
          </a:p>
        </p:txBody>
      </p:sp>
      <p:sp>
        <p:nvSpPr>
          <p:cNvPr id="5" name="Text Placeholder 4">
            <a:extLst>
              <a:ext uri="{FF2B5EF4-FFF2-40B4-BE49-F238E27FC236}">
                <a16:creationId xmlns:a16="http://schemas.microsoft.com/office/drawing/2014/main" id="{EA249DB7-3EB3-1A43-8562-1AEC7521A35D}"/>
              </a:ext>
            </a:extLst>
          </p:cNvPr>
          <p:cNvSpPr>
            <a:spLocks noGrp="1"/>
          </p:cNvSpPr>
          <p:nvPr>
            <p:ph type="body" sz="quarter" idx="13"/>
          </p:nvPr>
        </p:nvSpPr>
        <p:spPr/>
        <p:txBody>
          <a:bodyPr/>
          <a:lstStyle/>
          <a:p>
            <a:endParaRPr lang="en-US" dirty="0"/>
          </a:p>
        </p:txBody>
      </p:sp>
      <p:sp>
        <p:nvSpPr>
          <p:cNvPr id="6" name="Text Placeholder 5">
            <a:extLst>
              <a:ext uri="{FF2B5EF4-FFF2-40B4-BE49-F238E27FC236}">
                <a16:creationId xmlns:a16="http://schemas.microsoft.com/office/drawing/2014/main" id="{07206886-FE0C-BB4F-804C-C775947687BA}"/>
              </a:ext>
            </a:extLst>
          </p:cNvPr>
          <p:cNvSpPr>
            <a:spLocks noGrp="1"/>
          </p:cNvSpPr>
          <p:nvPr>
            <p:ph type="body" sz="quarter" idx="14"/>
          </p:nvPr>
        </p:nvSpPr>
        <p:spPr/>
        <p:txBody>
          <a:bodyPr/>
          <a:lstStyle/>
          <a:p>
            <a:endParaRPr lang="en-US" dirty="0"/>
          </a:p>
        </p:txBody>
      </p:sp>
      <p:sp>
        <p:nvSpPr>
          <p:cNvPr id="7" name="Rectangle 6">
            <a:extLst>
              <a:ext uri="{FF2B5EF4-FFF2-40B4-BE49-F238E27FC236}">
                <a16:creationId xmlns:a16="http://schemas.microsoft.com/office/drawing/2014/main" id="{3E88839F-1A3C-9B4C-A37E-33499870F1C0}"/>
              </a:ext>
            </a:extLst>
          </p:cNvPr>
          <p:cNvSpPr/>
          <p:nvPr/>
        </p:nvSpPr>
        <p:spPr>
          <a:xfrm>
            <a:off x="0" y="0"/>
            <a:ext cx="9906000" cy="582560"/>
          </a:xfrm>
          <a:prstGeom prst="rect">
            <a:avLst/>
          </a:prstGeom>
          <a:solidFill>
            <a:schemeClr val="accent1"/>
          </a:solidFill>
          <a:ln w="9525" cmpd="sng">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pic>
        <p:nvPicPr>
          <p:cNvPr id="8" name="Picture 7">
            <a:extLst>
              <a:ext uri="{FF2B5EF4-FFF2-40B4-BE49-F238E27FC236}">
                <a16:creationId xmlns:a16="http://schemas.microsoft.com/office/drawing/2014/main" id="{DECEED8B-2DD9-364A-B2C4-2FED7ABDD77B}"/>
              </a:ext>
            </a:extLst>
          </p:cNvPr>
          <p:cNvPicPr>
            <a:picLocks noChangeAspect="1"/>
          </p:cNvPicPr>
          <p:nvPr/>
        </p:nvPicPr>
        <p:blipFill>
          <a:blip r:embed="rId2"/>
          <a:stretch>
            <a:fillRect/>
          </a:stretch>
        </p:blipFill>
        <p:spPr>
          <a:xfrm>
            <a:off x="567268" y="2179871"/>
            <a:ext cx="7266051" cy="3827665"/>
          </a:xfrm>
          <a:prstGeom prst="rect">
            <a:avLst/>
          </a:prstGeom>
        </p:spPr>
      </p:pic>
    </p:spTree>
    <p:extLst>
      <p:ext uri="{BB962C8B-B14F-4D97-AF65-F5344CB8AC3E}">
        <p14:creationId xmlns:p14="http://schemas.microsoft.com/office/powerpoint/2010/main" val="199247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7" name="Object 26" hidden="1">
            <a:extLst>
              <a:ext uri="{FF2B5EF4-FFF2-40B4-BE49-F238E27FC236}">
                <a16:creationId xmlns:a16="http://schemas.microsoft.com/office/drawing/2014/main" id="{B6B20AEC-5A29-4474-97E7-2538794C2842}"/>
              </a:ext>
            </a:extLst>
          </p:cNvPr>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415881" name="think-cell Slide" r:id="rId4" imgW="526" imgH="526" progId="TCLayout.ActiveDocument.1">
                  <p:embed/>
                </p:oleObj>
              </mc:Choice>
              <mc:Fallback>
                <p:oleObj name="think-cell Slide" r:id="rId4" imgW="526" imgH="526" progId="TCLayout.ActiveDocument.1">
                  <p:embed/>
                  <p:pic>
                    <p:nvPicPr>
                      <p:cNvPr id="27" name="Object 26" hidden="1">
                        <a:extLst>
                          <a:ext uri="{FF2B5EF4-FFF2-40B4-BE49-F238E27FC236}">
                            <a16:creationId xmlns:a16="http://schemas.microsoft.com/office/drawing/2014/main" id="{B6B20AEC-5A29-4474-97E7-2538794C2842}"/>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2" name="Shape 45">
            <a:extLst>
              <a:ext uri="{FF2B5EF4-FFF2-40B4-BE49-F238E27FC236}">
                <a16:creationId xmlns:a16="http://schemas.microsoft.com/office/drawing/2014/main" id="{FCD61F41-8E5B-4D03-87D9-7139978E50FD}"/>
              </a:ext>
            </a:extLst>
          </p:cNvPr>
          <p:cNvSpPr/>
          <p:nvPr/>
        </p:nvSpPr>
        <p:spPr>
          <a:xfrm>
            <a:off x="992560" y="1897707"/>
            <a:ext cx="7920880" cy="786384"/>
          </a:xfrm>
          <a:prstGeom prst="rect">
            <a:avLst/>
          </a:prstGeom>
          <a:solidFill>
            <a:schemeClr val="accent2">
              <a:lumMod val="20000"/>
              <a:lumOff val="80000"/>
            </a:schemeClr>
          </a:solidFill>
          <a:ln w="28575" cap="flat" cmpd="sng">
            <a:noFill/>
            <a:prstDash val="solid"/>
            <a:round/>
            <a:headEnd type="none" w="med" len="med"/>
            <a:tailEnd type="none" w="med" len="med"/>
          </a:ln>
        </p:spPr>
        <p:txBody>
          <a:bodyPr lIns="91425" tIns="91425" rIns="91425" bIns="91425" anchor="ctr" anchorCtr="0">
            <a:noAutofit/>
          </a:bodyPr>
          <a:lstStyle/>
          <a:p>
            <a:pPr lvl="0">
              <a:spcBef>
                <a:spcPts val="0"/>
              </a:spcBef>
              <a:buNone/>
            </a:pPr>
            <a:r>
              <a:rPr lang="en-US" sz="2300" b="0" dirty="0">
                <a:latin typeface="Helvetica LT Std" panose="020B0504020202020204" pitchFamily="34" charset="0"/>
              </a:rPr>
              <a:t>Overall Agenda: </a:t>
            </a:r>
            <a:endParaRPr sz="2300" b="0" dirty="0">
              <a:latin typeface="Helvetica LT Std" panose="020B0504020202020204" pitchFamily="34" charset="0"/>
            </a:endParaRPr>
          </a:p>
        </p:txBody>
      </p:sp>
      <p:sp>
        <p:nvSpPr>
          <p:cNvPr id="8" name="Text Placeholder 7">
            <a:extLst>
              <a:ext uri="{FF2B5EF4-FFF2-40B4-BE49-F238E27FC236}">
                <a16:creationId xmlns:a16="http://schemas.microsoft.com/office/drawing/2014/main" id="{E186EAE2-8553-444E-A259-3D0755343E03}"/>
              </a:ext>
            </a:extLst>
          </p:cNvPr>
          <p:cNvSpPr>
            <a:spLocks noGrp="1"/>
          </p:cNvSpPr>
          <p:nvPr>
            <p:ph type="body" sz="quarter" idx="13"/>
          </p:nvPr>
        </p:nvSpPr>
        <p:spPr/>
        <p:txBody>
          <a:bodyPr/>
          <a:lstStyle/>
          <a:p>
            <a:endParaRPr lang="en-US" dirty="0"/>
          </a:p>
        </p:txBody>
      </p:sp>
      <p:sp>
        <p:nvSpPr>
          <p:cNvPr id="9" name="Text Placeholder 8">
            <a:extLst>
              <a:ext uri="{FF2B5EF4-FFF2-40B4-BE49-F238E27FC236}">
                <a16:creationId xmlns:a16="http://schemas.microsoft.com/office/drawing/2014/main" id="{E829B127-7842-41B0-94BD-DDA85523DEC6}"/>
              </a:ext>
            </a:extLst>
          </p:cNvPr>
          <p:cNvSpPr>
            <a:spLocks noGrp="1"/>
          </p:cNvSpPr>
          <p:nvPr>
            <p:ph type="body" sz="quarter" idx="14"/>
          </p:nvPr>
        </p:nvSpPr>
        <p:spPr/>
        <p:txBody>
          <a:bodyPr/>
          <a:lstStyle/>
          <a:p>
            <a:endParaRPr lang="en-US" dirty="0"/>
          </a:p>
        </p:txBody>
      </p:sp>
      <p:grpSp>
        <p:nvGrpSpPr>
          <p:cNvPr id="2" name="Group 1">
            <a:extLst>
              <a:ext uri="{FF2B5EF4-FFF2-40B4-BE49-F238E27FC236}">
                <a16:creationId xmlns:a16="http://schemas.microsoft.com/office/drawing/2014/main" id="{6CC776D5-8864-406B-9359-DACA67609953}"/>
              </a:ext>
            </a:extLst>
          </p:cNvPr>
          <p:cNvGrpSpPr/>
          <p:nvPr/>
        </p:nvGrpSpPr>
        <p:grpSpPr>
          <a:xfrm>
            <a:off x="992560" y="2780927"/>
            <a:ext cx="8568952" cy="2952309"/>
            <a:chOff x="2097150" y="2004549"/>
            <a:chExt cx="6814586" cy="3728688"/>
          </a:xfrm>
        </p:grpSpPr>
        <p:sp>
          <p:nvSpPr>
            <p:cNvPr id="12" name="Shape 33">
              <a:extLst>
                <a:ext uri="{FF2B5EF4-FFF2-40B4-BE49-F238E27FC236}">
                  <a16:creationId xmlns:a16="http://schemas.microsoft.com/office/drawing/2014/main" id="{512995D2-EA63-43F6-AB44-B796092F2769}"/>
                </a:ext>
              </a:extLst>
            </p:cNvPr>
            <p:cNvSpPr txBox="1"/>
            <p:nvPr/>
          </p:nvSpPr>
          <p:spPr>
            <a:xfrm>
              <a:off x="2097150" y="2004549"/>
              <a:ext cx="6308100" cy="572700"/>
            </a:xfrm>
            <a:prstGeom prst="rect">
              <a:avLst/>
            </a:prstGeom>
            <a:noFill/>
            <a:ln>
              <a:noFill/>
            </a:ln>
          </p:spPr>
          <p:txBody>
            <a:bodyPr lIns="91425" tIns="91425" rIns="91425" bIns="91425" anchor="t" anchorCtr="0">
              <a:noAutofit/>
            </a:bodyPr>
            <a:lstStyle/>
            <a:p>
              <a:pPr lvl="0" rtl="0">
                <a:spcBef>
                  <a:spcPts val="0"/>
                </a:spcBef>
                <a:buNone/>
              </a:pPr>
              <a:r>
                <a:rPr lang="en" sz="2300" b="0" dirty="0">
                  <a:latin typeface="Helvetica LT Std" panose="020B0504020202020204" pitchFamily="34" charset="0"/>
                </a:rPr>
                <a:t>Data Sources, Assumptions, &amp; Summary</a:t>
              </a:r>
            </a:p>
          </p:txBody>
        </p:sp>
        <p:sp>
          <p:nvSpPr>
            <p:cNvPr id="15" name="Shape 36">
              <a:extLst>
                <a:ext uri="{FF2B5EF4-FFF2-40B4-BE49-F238E27FC236}">
                  <a16:creationId xmlns:a16="http://schemas.microsoft.com/office/drawing/2014/main" id="{4C73EB31-7081-469A-910B-64C7D8EADFA3}"/>
                </a:ext>
              </a:extLst>
            </p:cNvPr>
            <p:cNvSpPr txBox="1"/>
            <p:nvPr/>
          </p:nvSpPr>
          <p:spPr>
            <a:xfrm>
              <a:off x="2097150" y="2793546"/>
              <a:ext cx="6528258" cy="572700"/>
            </a:xfrm>
            <a:prstGeom prst="rect">
              <a:avLst/>
            </a:prstGeom>
            <a:noFill/>
            <a:ln>
              <a:noFill/>
            </a:ln>
          </p:spPr>
          <p:txBody>
            <a:bodyPr lIns="91425" tIns="91425" rIns="91425" bIns="91425" anchor="t" anchorCtr="0">
              <a:noAutofit/>
            </a:bodyPr>
            <a:lstStyle/>
            <a:p>
              <a:pPr lvl="0" rtl="0">
                <a:spcBef>
                  <a:spcPts val="0"/>
                </a:spcBef>
                <a:buNone/>
              </a:pPr>
              <a:r>
                <a:rPr lang="en-US" sz="2300" b="0" dirty="0">
                  <a:latin typeface="Helvetica LT Std" panose="020B0504020202020204" pitchFamily="34" charset="0"/>
                </a:rPr>
                <a:t>Area of Focus 1: How to Prevent Rush Hour Collisions</a:t>
              </a:r>
            </a:p>
          </p:txBody>
        </p:sp>
        <p:sp>
          <p:nvSpPr>
            <p:cNvPr id="18" name="Shape 39">
              <a:extLst>
                <a:ext uri="{FF2B5EF4-FFF2-40B4-BE49-F238E27FC236}">
                  <a16:creationId xmlns:a16="http://schemas.microsoft.com/office/drawing/2014/main" id="{C4DFC05F-CC41-4530-A6F6-E67F7516ECF8}"/>
                </a:ext>
              </a:extLst>
            </p:cNvPr>
            <p:cNvSpPr txBox="1"/>
            <p:nvPr/>
          </p:nvSpPr>
          <p:spPr>
            <a:xfrm>
              <a:off x="2097150" y="3582543"/>
              <a:ext cx="6308100" cy="572700"/>
            </a:xfrm>
            <a:prstGeom prst="rect">
              <a:avLst/>
            </a:prstGeom>
            <a:noFill/>
            <a:ln>
              <a:noFill/>
            </a:ln>
          </p:spPr>
          <p:txBody>
            <a:bodyPr lIns="91425" tIns="91425" rIns="91425" bIns="91425" anchor="t" anchorCtr="0">
              <a:noAutofit/>
            </a:bodyPr>
            <a:lstStyle/>
            <a:p>
              <a:pPr lvl="0">
                <a:spcBef>
                  <a:spcPts val="0"/>
                </a:spcBef>
              </a:pPr>
              <a:r>
                <a:rPr lang="en-US" sz="2300" b="0" dirty="0">
                  <a:latin typeface="Helvetica LT Std" panose="020B0504020202020204" pitchFamily="34" charset="0"/>
                </a:rPr>
                <a:t>Area of Focus 2: How to Prevent Alcohol Related Collisions</a:t>
              </a:r>
              <a:endParaRPr lang="en" sz="2300" b="0" dirty="0">
                <a:latin typeface="Helvetica LT Std" panose="020B0504020202020204" pitchFamily="34" charset="0"/>
              </a:endParaRPr>
            </a:p>
          </p:txBody>
        </p:sp>
        <p:sp>
          <p:nvSpPr>
            <p:cNvPr id="21" name="Shape 44">
              <a:extLst>
                <a:ext uri="{FF2B5EF4-FFF2-40B4-BE49-F238E27FC236}">
                  <a16:creationId xmlns:a16="http://schemas.microsoft.com/office/drawing/2014/main" id="{091C8A75-4FEB-4C52-BF3F-DFBF8E78AC3A}"/>
                </a:ext>
              </a:extLst>
            </p:cNvPr>
            <p:cNvSpPr txBox="1"/>
            <p:nvPr/>
          </p:nvSpPr>
          <p:spPr>
            <a:xfrm>
              <a:off x="2097150" y="5160537"/>
              <a:ext cx="6308100" cy="572700"/>
            </a:xfrm>
            <a:prstGeom prst="rect">
              <a:avLst/>
            </a:prstGeom>
            <a:noFill/>
            <a:ln>
              <a:noFill/>
            </a:ln>
          </p:spPr>
          <p:txBody>
            <a:bodyPr lIns="91425" tIns="91425" rIns="91425" bIns="91425" anchor="t" anchorCtr="0">
              <a:noAutofit/>
            </a:bodyPr>
            <a:lstStyle/>
            <a:p>
              <a:pPr lvl="0" rtl="0">
                <a:spcBef>
                  <a:spcPts val="0"/>
                </a:spcBef>
                <a:buNone/>
              </a:pPr>
              <a:r>
                <a:rPr lang="en-US" sz="2300" b="0" dirty="0">
                  <a:latin typeface="Helvetica LT Std" panose="020B0504020202020204" pitchFamily="34" charset="0"/>
                </a:rPr>
                <a:t>Conclusions and Budgeting for Projects and Measures</a:t>
              </a:r>
              <a:endParaRPr lang="en" sz="2300" b="0" dirty="0">
                <a:latin typeface="Helvetica LT Std" panose="020B0504020202020204" pitchFamily="34" charset="0"/>
              </a:endParaRPr>
            </a:p>
          </p:txBody>
        </p:sp>
        <p:sp>
          <p:nvSpPr>
            <p:cNvPr id="33" name="Shape 39">
              <a:extLst>
                <a:ext uri="{FF2B5EF4-FFF2-40B4-BE49-F238E27FC236}">
                  <a16:creationId xmlns:a16="http://schemas.microsoft.com/office/drawing/2014/main" id="{195E6AF0-688E-49F2-AD68-F0125994D140}"/>
                </a:ext>
              </a:extLst>
            </p:cNvPr>
            <p:cNvSpPr txBox="1"/>
            <p:nvPr/>
          </p:nvSpPr>
          <p:spPr>
            <a:xfrm>
              <a:off x="2097150" y="4371539"/>
              <a:ext cx="6814586" cy="572700"/>
            </a:xfrm>
            <a:prstGeom prst="rect">
              <a:avLst/>
            </a:prstGeom>
            <a:noFill/>
            <a:ln>
              <a:noFill/>
            </a:ln>
          </p:spPr>
          <p:txBody>
            <a:bodyPr lIns="91425" tIns="91425" rIns="91425" bIns="91425" anchor="t" anchorCtr="0">
              <a:noAutofit/>
            </a:bodyPr>
            <a:lstStyle/>
            <a:p>
              <a:pPr lvl="0">
                <a:spcBef>
                  <a:spcPts val="0"/>
                </a:spcBef>
              </a:pPr>
              <a:r>
                <a:rPr lang="en-US" sz="2300" b="0" dirty="0">
                  <a:latin typeface="Helvetica LT Std" panose="020B0504020202020204" pitchFamily="34" charset="0"/>
                </a:rPr>
                <a:t>Area of Focus 3: How to Prevent Cyclist &amp; Pedestrian Collisions</a:t>
              </a:r>
              <a:endParaRPr lang="en" sz="2300" b="0" dirty="0">
                <a:latin typeface="Helvetica LT Std" panose="020B0504020202020204" pitchFamily="34" charset="0"/>
              </a:endParaRPr>
            </a:p>
          </p:txBody>
        </p:sp>
      </p:grpSp>
      <p:sp>
        <p:nvSpPr>
          <p:cNvPr id="4" name="Text Placeholder 3">
            <a:extLst>
              <a:ext uri="{FF2B5EF4-FFF2-40B4-BE49-F238E27FC236}">
                <a16:creationId xmlns:a16="http://schemas.microsoft.com/office/drawing/2014/main" id="{1F1EEB3D-FE48-4359-BAD6-B5836AD51CF3}"/>
              </a:ext>
            </a:extLst>
          </p:cNvPr>
          <p:cNvSpPr>
            <a:spLocks noGrp="1"/>
          </p:cNvSpPr>
          <p:nvPr>
            <p:ph type="body" sz="quarter" idx="10"/>
          </p:nvPr>
        </p:nvSpPr>
        <p:spPr/>
        <p:txBody>
          <a:bodyPr/>
          <a:lstStyle/>
          <a:p>
            <a:endParaRPr lang="en-US" dirty="0"/>
          </a:p>
        </p:txBody>
      </p:sp>
      <p:sp>
        <p:nvSpPr>
          <p:cNvPr id="10" name="Text Placeholder 9">
            <a:extLst>
              <a:ext uri="{FF2B5EF4-FFF2-40B4-BE49-F238E27FC236}">
                <a16:creationId xmlns:a16="http://schemas.microsoft.com/office/drawing/2014/main" id="{45499F56-6BCD-43EB-BBB2-0586F2FE8E4A}"/>
              </a:ext>
            </a:extLst>
          </p:cNvPr>
          <p:cNvSpPr>
            <a:spLocks noGrp="1"/>
          </p:cNvSpPr>
          <p:nvPr>
            <p:ph type="body" sz="quarter" idx="12"/>
          </p:nvPr>
        </p:nvSpPr>
        <p:spPr/>
        <p:txBody>
          <a:bodyPr/>
          <a:lstStyle/>
          <a:p>
            <a:r>
              <a:rPr lang="en-US" dirty="0"/>
              <a:t>How to Reduce Collisions in Brooklyn? </a:t>
            </a:r>
          </a:p>
        </p:txBody>
      </p:sp>
      <p:sp>
        <p:nvSpPr>
          <p:cNvPr id="32" name="Rectangle 31">
            <a:extLst>
              <a:ext uri="{FF2B5EF4-FFF2-40B4-BE49-F238E27FC236}">
                <a16:creationId xmlns:a16="http://schemas.microsoft.com/office/drawing/2014/main" id="{26C8CCA7-8DF9-D34E-86D1-F1654DDEB351}"/>
              </a:ext>
            </a:extLst>
          </p:cNvPr>
          <p:cNvSpPr/>
          <p:nvPr/>
        </p:nvSpPr>
        <p:spPr>
          <a:xfrm>
            <a:off x="0" y="0"/>
            <a:ext cx="9906000" cy="582560"/>
          </a:xfrm>
          <a:prstGeom prst="rect">
            <a:avLst/>
          </a:prstGeom>
          <a:solidFill>
            <a:schemeClr val="accent1"/>
          </a:solidFill>
          <a:ln w="9525" cmpd="sng">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Tree>
    <p:extLst>
      <p:ext uri="{BB962C8B-B14F-4D97-AF65-F5344CB8AC3E}">
        <p14:creationId xmlns:p14="http://schemas.microsoft.com/office/powerpoint/2010/main" val="4292341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949FD83-9BA2-4543-81C5-181C5024751C}"/>
              </a:ext>
            </a:extLst>
          </p:cNvPr>
          <p:cNvSpPr>
            <a:spLocks noGrp="1"/>
          </p:cNvSpPr>
          <p:nvPr>
            <p:ph type="body" sz="quarter" idx="10"/>
          </p:nvPr>
        </p:nvSpPr>
        <p:spPr/>
        <p:txBody>
          <a:bodyPr/>
          <a:lstStyle/>
          <a:p>
            <a:endParaRPr lang="en-US" dirty="0"/>
          </a:p>
        </p:txBody>
      </p:sp>
      <p:sp useBgFill="1">
        <p:nvSpPr>
          <p:cNvPr id="5" name="Text Placeholder 4">
            <a:extLst>
              <a:ext uri="{FF2B5EF4-FFF2-40B4-BE49-F238E27FC236}">
                <a16:creationId xmlns:a16="http://schemas.microsoft.com/office/drawing/2014/main" id="{C59746E6-F2C1-4C46-8762-FBC125A1089F}"/>
              </a:ext>
            </a:extLst>
          </p:cNvPr>
          <p:cNvSpPr>
            <a:spLocks noGrp="1"/>
          </p:cNvSpPr>
          <p:nvPr>
            <p:ph type="body" sz="quarter" idx="12"/>
          </p:nvPr>
        </p:nvSpPr>
        <p:spPr>
          <a:xfrm>
            <a:off x="546776" y="585262"/>
            <a:ext cx="9354520" cy="1373966"/>
          </a:xfrm>
        </p:spPr>
        <p:txBody>
          <a:bodyPr/>
          <a:lstStyle/>
          <a:p>
            <a:r>
              <a:rPr lang="en-US" sz="2400" i="1" dirty="0">
                <a:latin typeface="Century Schoolbook" panose="02040604050505020304" pitchFamily="18" charset="0"/>
              </a:rPr>
              <a:t>There are 3 main areas of improvement from a public health and safety standpoint: </a:t>
            </a:r>
            <a:r>
              <a:rPr lang="en-US" sz="2400" b="1" i="1" dirty="0">
                <a:latin typeface="Century Schoolbook" panose="02040604050505020304" pitchFamily="18" charset="0"/>
              </a:rPr>
              <a:t>Rush Hour (RH) collisions, Alcohol-Related (AR) collisions, &amp; Cyclist/Pedestrian (CP) collisions. </a:t>
            </a:r>
          </a:p>
        </p:txBody>
      </p:sp>
      <p:sp>
        <p:nvSpPr>
          <p:cNvPr id="7" name="Text Placeholder 6">
            <a:extLst>
              <a:ext uri="{FF2B5EF4-FFF2-40B4-BE49-F238E27FC236}">
                <a16:creationId xmlns:a16="http://schemas.microsoft.com/office/drawing/2014/main" id="{31FC1E68-3CC2-47BB-B794-C872E34BBD5F}"/>
              </a:ext>
            </a:extLst>
          </p:cNvPr>
          <p:cNvSpPr>
            <a:spLocks noGrp="1"/>
          </p:cNvSpPr>
          <p:nvPr>
            <p:ph type="body" sz="quarter" idx="14"/>
          </p:nvPr>
        </p:nvSpPr>
        <p:spPr>
          <a:xfrm>
            <a:off x="546776" y="6322299"/>
            <a:ext cx="8769096" cy="604781"/>
          </a:xfrm>
        </p:spPr>
        <p:txBody>
          <a:bodyPr/>
          <a:lstStyle/>
          <a:p>
            <a:pPr>
              <a:lnSpc>
                <a:spcPct val="100000"/>
              </a:lnSpc>
            </a:pPr>
            <a:r>
              <a:rPr lang="en-US" baseline="30000" dirty="0"/>
              <a:t>1 </a:t>
            </a:r>
            <a:r>
              <a:rPr lang="en-US" dirty="0"/>
              <a:t>The NYPD collects vehicle collision data for all police reported motor vehicle collisions in NYC (either $1000 of damage or if personal injury has taken place). In order to identify how best to remedy traffic in Brooklyn, the data was filtered to only Brooklyn tagged</a:t>
            </a:r>
            <a:r>
              <a:rPr lang="en-US" baseline="30000" dirty="0"/>
              <a:t>1</a:t>
            </a:r>
            <a:r>
              <a:rPr lang="en-US" dirty="0"/>
              <a:t> collisions  from 1/1/2017 onwards as this is more indicative of current traffic patterns given data availability. </a:t>
            </a:r>
          </a:p>
          <a:p>
            <a:endParaRPr lang="en-US" dirty="0"/>
          </a:p>
        </p:txBody>
      </p:sp>
      <p:grpSp>
        <p:nvGrpSpPr>
          <p:cNvPr id="28" name="Group 102">
            <a:extLst>
              <a:ext uri="{FF2B5EF4-FFF2-40B4-BE49-F238E27FC236}">
                <a16:creationId xmlns:a16="http://schemas.microsoft.com/office/drawing/2014/main" id="{8B6AD7FF-B3D5-49FB-B7EC-0744EBA1C983}"/>
              </a:ext>
            </a:extLst>
          </p:cNvPr>
          <p:cNvGrpSpPr/>
          <p:nvPr/>
        </p:nvGrpSpPr>
        <p:grpSpPr>
          <a:xfrm>
            <a:off x="561149" y="2268224"/>
            <a:ext cx="5336742" cy="3771871"/>
            <a:chOff x="736600" y="2784715"/>
            <a:chExt cx="4720456" cy="3362729"/>
          </a:xfrm>
        </p:grpSpPr>
        <p:sp>
          <p:nvSpPr>
            <p:cNvPr id="29" name="RbLeanShape Left Angle 225">
              <a:extLst>
                <a:ext uri="{FF2B5EF4-FFF2-40B4-BE49-F238E27FC236}">
                  <a16:creationId xmlns:a16="http://schemas.microsoft.com/office/drawing/2014/main" id="{1AD52002-AB3B-442C-B4B9-EE2B18830FB6}"/>
                </a:ext>
              </a:extLst>
            </p:cNvPr>
            <p:cNvSpPr/>
            <p:nvPr>
              <p:custDataLst>
                <p:tags r:id="rId1"/>
              </p:custDataLst>
            </p:nvPr>
          </p:nvSpPr>
          <p:spPr>
            <a:xfrm>
              <a:off x="736600" y="2784715"/>
              <a:ext cx="4720456" cy="216001"/>
            </a:xfrm>
            <a:custGeom>
              <a:avLst/>
              <a:gdLst>
                <a:gd name="connsiteX0" fmla="*/ 0 w 1270000"/>
                <a:gd name="connsiteY0" fmla="*/ 0 h 476250"/>
                <a:gd name="connsiteX1" fmla="*/ 1270000 w 1270000"/>
                <a:gd name="connsiteY1" fmla="*/ 0 h 476250"/>
                <a:gd name="connsiteX2" fmla="*/ 1270000 w 1270000"/>
                <a:gd name="connsiteY2" fmla="*/ 476250 h 476250"/>
              </a:gdLst>
              <a:ahLst/>
              <a:cxnLst>
                <a:cxn ang="0">
                  <a:pos x="connsiteX0" y="connsiteY0"/>
                </a:cxn>
                <a:cxn ang="0">
                  <a:pos x="connsiteX1" y="connsiteY1"/>
                </a:cxn>
                <a:cxn ang="0">
                  <a:pos x="connsiteX2" y="connsiteY2"/>
                </a:cxn>
              </a:cxnLst>
              <a:rect l="l" t="t" r="r" b="b"/>
              <a:pathLst>
                <a:path w="1270000" h="476250">
                  <a:moveTo>
                    <a:pt x="0" y="0"/>
                  </a:moveTo>
                  <a:lnTo>
                    <a:pt x="1270000" y="0"/>
                  </a:lnTo>
                  <a:lnTo>
                    <a:pt x="1270000" y="476250"/>
                  </a:lnTo>
                </a:path>
              </a:pathLst>
            </a:custGeom>
            <a:noFill/>
            <a:ln w="19050" cap="flat" cmpd="sng" algn="ctr">
              <a:solidFill>
                <a:schemeClr val="tx1"/>
              </a:solidFill>
              <a:prstDash val="solid"/>
            </a:ln>
            <a:effectLst/>
          </p:spPr>
          <p:txBody>
            <a:bodyPr vert="horz" wrap="square" lIns="0" tIns="89999" rIns="0" bIns="0" rtlCol="0" anchor="t" anchorCtr="0">
              <a:noAutofit/>
            </a:bodyPr>
            <a:lstStyle/>
            <a:p>
              <a:pPr marL="0" marR="0" lvl="0" indent="0" defTabSz="914400" eaLnBrk="1" fontAlgn="ctr" latinLnBrk="0" hangingPunct="1">
                <a:lnSpc>
                  <a:spcPct val="100000"/>
                </a:lnSpc>
                <a:spcBef>
                  <a:spcPts val="0"/>
                </a:spcBef>
                <a:spcAft>
                  <a:spcPts val="0"/>
                </a:spcAft>
                <a:buClrTx/>
                <a:buSzTx/>
                <a:buFontTx/>
                <a:buNone/>
                <a:tabLst/>
                <a:defRPr/>
              </a:pPr>
              <a:endParaRPr kumimoji="0" lang="fr-FR" b="0" i="0" u="none" strike="noStrike" kern="0" cap="none" spc="0" normalizeH="0" baseline="0" noProof="0" dirty="0">
                <a:ln>
                  <a:noFill/>
                </a:ln>
                <a:solidFill>
                  <a:srgbClr val="000000"/>
                </a:solidFill>
                <a:effectLst/>
                <a:uLnTx/>
                <a:uFillTx/>
                <a:latin typeface="Helvetica LT Std" panose="020B0504020202020204" pitchFamily="34" charset="0"/>
              </a:endParaRPr>
            </a:p>
          </p:txBody>
        </p:sp>
        <p:cxnSp>
          <p:nvCxnSpPr>
            <p:cNvPr id="30" name="Horizontal Line">
              <a:extLst>
                <a:ext uri="{FF2B5EF4-FFF2-40B4-BE49-F238E27FC236}">
                  <a16:creationId xmlns:a16="http://schemas.microsoft.com/office/drawing/2014/main" id="{510F70B3-724C-4AD2-B2F7-02A1FD109653}"/>
                </a:ext>
              </a:extLst>
            </p:cNvPr>
            <p:cNvCxnSpPr>
              <a:cxnSpLocks/>
            </p:cNvCxnSpPr>
            <p:nvPr>
              <p:custDataLst>
                <p:tags r:id="rId2"/>
              </p:custDataLst>
            </p:nvPr>
          </p:nvCxnSpPr>
          <p:spPr>
            <a:xfrm>
              <a:off x="5457056" y="3212676"/>
              <a:ext cx="0" cy="2934768"/>
            </a:xfrm>
            <a:prstGeom prst="line">
              <a:avLst/>
            </a:prstGeom>
            <a:noFill/>
            <a:ln w="19050" cap="flat" cmpd="sng" algn="ctr">
              <a:solidFill>
                <a:schemeClr val="tx1"/>
              </a:solidFill>
              <a:prstDash val="solid"/>
            </a:ln>
            <a:effectLst/>
          </p:spPr>
        </p:cxnSp>
      </p:grpSp>
      <p:cxnSp>
        <p:nvCxnSpPr>
          <p:cNvPr id="31" name="Straight Connector 30">
            <a:extLst>
              <a:ext uri="{FF2B5EF4-FFF2-40B4-BE49-F238E27FC236}">
                <a16:creationId xmlns:a16="http://schemas.microsoft.com/office/drawing/2014/main" id="{28A6276C-1554-4E4A-BE8B-CEEEFDCED36A}"/>
              </a:ext>
            </a:extLst>
          </p:cNvPr>
          <p:cNvCxnSpPr/>
          <p:nvPr/>
        </p:nvCxnSpPr>
        <p:spPr>
          <a:xfrm>
            <a:off x="5779582" y="2612619"/>
            <a:ext cx="3559150" cy="0"/>
          </a:xfrm>
          <a:prstGeom prst="line">
            <a:avLst/>
          </a:prstGeom>
          <a:noFill/>
          <a:ln w="19050" cap="flat" cmpd="sng" algn="ctr">
            <a:solidFill>
              <a:schemeClr val="accent2"/>
            </a:solidFill>
            <a:prstDash val="solid"/>
          </a:ln>
          <a:effectLst/>
        </p:spPr>
      </p:cxnSp>
      <p:sp>
        <p:nvSpPr>
          <p:cNvPr id="32" name="Textframe 17">
            <a:extLst>
              <a:ext uri="{FF2B5EF4-FFF2-40B4-BE49-F238E27FC236}">
                <a16:creationId xmlns:a16="http://schemas.microsoft.com/office/drawing/2014/main" id="{96513CBE-C516-46A0-BA32-112F14DAB263}"/>
              </a:ext>
            </a:extLst>
          </p:cNvPr>
          <p:cNvSpPr txBox="1"/>
          <p:nvPr/>
        </p:nvSpPr>
        <p:spPr>
          <a:xfrm>
            <a:off x="6100581" y="2285934"/>
            <a:ext cx="3131367" cy="214674"/>
          </a:xfrm>
          <a:prstGeom prst="rect">
            <a:avLst/>
          </a:prstGeom>
          <a:noFill/>
          <a:ln w="9525">
            <a:noFill/>
          </a:ln>
        </p:spPr>
        <p:txBody>
          <a:bodyPr vert="horz" wrap="square" lIns="0" tIns="0" rIns="0" bIns="0" rtlCol="0">
            <a:spAutoFit/>
          </a:bodyPr>
          <a:lstStyle/>
          <a:p>
            <a:pPr>
              <a:lnSpc>
                <a:spcPct val="93000"/>
              </a:lnSpc>
            </a:pPr>
            <a:r>
              <a:rPr lang="en-GB" altLang="zh-CN" sz="1500" dirty="0">
                <a:latin typeface="Helvetica LT Std" panose="020B0504020202020204" pitchFamily="34" charset="0"/>
                <a:ea typeface="宋体" panose="02010600030101010101" pitchFamily="2" charset="-122"/>
                <a:cs typeface="Arial" pitchFamily="34" charset="0"/>
              </a:rPr>
              <a:t>Comments</a:t>
            </a:r>
            <a:endParaRPr lang="en-GB" altLang="zh-CN" sz="1500" baseline="30000" dirty="0">
              <a:latin typeface="Helvetica LT Std" panose="020B0504020202020204" pitchFamily="34" charset="0"/>
              <a:ea typeface="宋体" panose="02010600030101010101" pitchFamily="2" charset="-122"/>
              <a:cs typeface="Arial" pitchFamily="34" charset="0"/>
            </a:endParaRPr>
          </a:p>
        </p:txBody>
      </p:sp>
      <p:pic>
        <p:nvPicPr>
          <p:cNvPr id="12" name="Picture 11" descr="A close up of a m">
            <a:extLst>
              <a:ext uri="{FF2B5EF4-FFF2-40B4-BE49-F238E27FC236}">
                <a16:creationId xmlns:a16="http://schemas.microsoft.com/office/drawing/2014/main" id="{833CB070-366E-5941-B174-324751B236E6}"/>
              </a:ext>
            </a:extLst>
          </p:cNvPr>
          <p:cNvPicPr>
            <a:picLocks noChangeAspect="1"/>
          </p:cNvPicPr>
          <p:nvPr/>
        </p:nvPicPr>
        <p:blipFill rotWithShape="1">
          <a:blip r:embed="rId4"/>
          <a:srcRect l="9832" b="8912"/>
          <a:stretch/>
        </p:blipFill>
        <p:spPr>
          <a:xfrm>
            <a:off x="600836" y="2755616"/>
            <a:ext cx="5045717" cy="2286611"/>
          </a:xfrm>
          <a:prstGeom prst="rect">
            <a:avLst/>
          </a:prstGeom>
        </p:spPr>
      </p:pic>
      <p:sp>
        <p:nvSpPr>
          <p:cNvPr id="13" name="Rectangle 12">
            <a:extLst>
              <a:ext uri="{FF2B5EF4-FFF2-40B4-BE49-F238E27FC236}">
                <a16:creationId xmlns:a16="http://schemas.microsoft.com/office/drawing/2014/main" id="{ACD59B49-4181-D540-B1B2-79E1163B8DFC}"/>
              </a:ext>
            </a:extLst>
          </p:cNvPr>
          <p:cNvSpPr/>
          <p:nvPr/>
        </p:nvSpPr>
        <p:spPr>
          <a:xfrm>
            <a:off x="0" y="0"/>
            <a:ext cx="9906000" cy="582560"/>
          </a:xfrm>
          <a:prstGeom prst="rect">
            <a:avLst/>
          </a:prstGeom>
          <a:solidFill>
            <a:schemeClr val="accent1"/>
          </a:solidFill>
          <a:ln w="9525" cmpd="sng">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2" name="Rectangle 1">
            <a:extLst>
              <a:ext uri="{FF2B5EF4-FFF2-40B4-BE49-F238E27FC236}">
                <a16:creationId xmlns:a16="http://schemas.microsoft.com/office/drawing/2014/main" id="{CA8A5BF5-F090-7E4E-AC2E-08EFC9E5518A}"/>
              </a:ext>
            </a:extLst>
          </p:cNvPr>
          <p:cNvSpPr/>
          <p:nvPr/>
        </p:nvSpPr>
        <p:spPr>
          <a:xfrm>
            <a:off x="5897891" y="2442942"/>
            <a:ext cx="3807638" cy="3877985"/>
          </a:xfrm>
          <a:prstGeom prst="rect">
            <a:avLst/>
          </a:prstGeom>
        </p:spPr>
        <p:txBody>
          <a:bodyPr wrap="square">
            <a:spAutoFit/>
          </a:bodyPr>
          <a:lstStyle/>
          <a:p>
            <a:pPr marL="285750" indent="-285750">
              <a:lnSpc>
                <a:spcPct val="100000"/>
              </a:lnSpc>
              <a:buFont typeface="Arial" panose="020B0604020202020204" pitchFamily="34" charset="0"/>
              <a:buChar char="•"/>
            </a:pPr>
            <a:endParaRPr lang="en-US" sz="1600" dirty="0">
              <a:latin typeface="+mj-lt"/>
            </a:endParaRPr>
          </a:p>
          <a:p>
            <a:pPr marL="285750" indent="-285750">
              <a:lnSpc>
                <a:spcPct val="100000"/>
              </a:lnSpc>
              <a:buFont typeface="Arial" panose="020B0604020202020204" pitchFamily="34" charset="0"/>
              <a:buChar char="•"/>
            </a:pPr>
            <a:r>
              <a:rPr lang="en-US" sz="1400" dirty="0">
                <a:latin typeface="+mj-lt"/>
              </a:rPr>
              <a:t>Collisions YoY are down </a:t>
            </a:r>
            <a:r>
              <a:rPr lang="en-US" sz="1400" dirty="0">
                <a:solidFill>
                  <a:schemeClr val="accent3"/>
                </a:solidFill>
                <a:latin typeface="+mj-lt"/>
              </a:rPr>
              <a:t>6.4%</a:t>
            </a:r>
            <a:r>
              <a:rPr lang="en-US" sz="1400" dirty="0">
                <a:latin typeface="+mj-lt"/>
              </a:rPr>
              <a:t> from 2016 to 2017. </a:t>
            </a:r>
          </a:p>
          <a:p>
            <a:pPr marL="285750" indent="-285750">
              <a:lnSpc>
                <a:spcPct val="100000"/>
              </a:lnSpc>
              <a:buFont typeface="Arial" panose="020B0604020202020204" pitchFamily="34" charset="0"/>
              <a:buChar char="•"/>
            </a:pPr>
            <a:r>
              <a:rPr lang="en-US" sz="1400" dirty="0">
                <a:latin typeface="+mj-lt"/>
              </a:rPr>
              <a:t>The borough of Brooklyn has 47,099 vehicle collisions in 2017 &amp; 2018</a:t>
            </a:r>
            <a:r>
              <a:rPr lang="en-US" sz="1400" baseline="30000" dirty="0">
                <a:latin typeface="+mj-lt"/>
              </a:rPr>
              <a:t>1</a:t>
            </a:r>
            <a:endParaRPr lang="en-US" sz="1400" dirty="0">
              <a:latin typeface="+mj-lt"/>
            </a:endParaRPr>
          </a:p>
          <a:p>
            <a:pPr marL="742950" lvl="1" indent="-285750">
              <a:lnSpc>
                <a:spcPct val="100000"/>
              </a:lnSpc>
              <a:buFont typeface="Arial" panose="020B0604020202020204" pitchFamily="34" charset="0"/>
              <a:buChar char="•"/>
            </a:pPr>
            <a:r>
              <a:rPr lang="en-US" sz="1400" dirty="0">
                <a:latin typeface="+mj-lt"/>
              </a:rPr>
              <a:t>42% of collisions occurred during Rush Hour on weekdays (8-10 am &amp; 4-7 pm)</a:t>
            </a:r>
          </a:p>
          <a:p>
            <a:pPr marL="742950" lvl="1" indent="-285750">
              <a:lnSpc>
                <a:spcPct val="100000"/>
              </a:lnSpc>
              <a:buFont typeface="Arial" panose="020B0604020202020204" pitchFamily="34" charset="0"/>
              <a:buChar char="•"/>
            </a:pPr>
            <a:r>
              <a:rPr lang="en-US" sz="1400" dirty="0">
                <a:latin typeface="+mj-lt"/>
              </a:rPr>
              <a:t>10% of all accidents occur on large roads (3 lanes or more) or parkways.</a:t>
            </a:r>
          </a:p>
          <a:p>
            <a:pPr marL="742950" lvl="1" indent="-285750">
              <a:lnSpc>
                <a:spcPct val="100000"/>
              </a:lnSpc>
              <a:buFont typeface="Arial" panose="020B0604020202020204" pitchFamily="34" charset="0"/>
              <a:buChar char="•"/>
            </a:pPr>
            <a:r>
              <a:rPr lang="en-US" sz="1400" dirty="0">
                <a:latin typeface="+mj-lt"/>
              </a:rPr>
              <a:t>Major intersections of accidents are high traffic routes with connections into Manhattan:</a:t>
            </a:r>
          </a:p>
          <a:p>
            <a:pPr marL="1085850" lvl="2" indent="-171450">
              <a:lnSpc>
                <a:spcPct val="100000"/>
              </a:lnSpc>
              <a:buFont typeface="Arial" panose="020B0604020202020204" pitchFamily="34" charset="0"/>
              <a:buChar char="•"/>
            </a:pPr>
            <a:r>
              <a:rPr lang="en-US" sz="1200" dirty="0">
                <a:latin typeface="+mj-lt"/>
              </a:rPr>
              <a:t>Tillary Street and Flatbush Avenue</a:t>
            </a:r>
          </a:p>
          <a:p>
            <a:pPr marL="1085850" lvl="2" indent="-171450">
              <a:lnSpc>
                <a:spcPct val="100000"/>
              </a:lnSpc>
              <a:buFont typeface="Arial" panose="020B0604020202020204" pitchFamily="34" charset="0"/>
              <a:buChar char="•"/>
            </a:pPr>
            <a:r>
              <a:rPr lang="en-US" sz="1200" dirty="0">
                <a:latin typeface="+mj-lt"/>
              </a:rPr>
              <a:t>Ocean Parkway and Avenue J </a:t>
            </a:r>
          </a:p>
          <a:p>
            <a:pPr marL="1085850" lvl="2" indent="-171450">
              <a:lnSpc>
                <a:spcPct val="100000"/>
              </a:lnSpc>
              <a:buFont typeface="Arial" panose="020B0604020202020204" pitchFamily="34" charset="0"/>
              <a:buChar char="•"/>
            </a:pPr>
            <a:r>
              <a:rPr lang="en-US" sz="1200" dirty="0">
                <a:latin typeface="+mj-lt"/>
              </a:rPr>
              <a:t>Atlantic Avenue and Eastern Parkway</a:t>
            </a:r>
          </a:p>
        </p:txBody>
      </p:sp>
      <p:sp>
        <p:nvSpPr>
          <p:cNvPr id="4" name="Rectangle 3">
            <a:extLst>
              <a:ext uri="{FF2B5EF4-FFF2-40B4-BE49-F238E27FC236}">
                <a16:creationId xmlns:a16="http://schemas.microsoft.com/office/drawing/2014/main" id="{C59E4C34-3F93-BE40-9DA6-D73B32A03EE8}"/>
              </a:ext>
            </a:extLst>
          </p:cNvPr>
          <p:cNvSpPr/>
          <p:nvPr/>
        </p:nvSpPr>
        <p:spPr>
          <a:xfrm>
            <a:off x="551480" y="2268427"/>
            <a:ext cx="4953000" cy="523220"/>
          </a:xfrm>
          <a:prstGeom prst="rect">
            <a:avLst/>
          </a:prstGeom>
        </p:spPr>
        <p:txBody>
          <a:bodyPr>
            <a:spAutoFit/>
          </a:bodyPr>
          <a:lstStyle/>
          <a:p>
            <a:pPr algn="ctr"/>
            <a:r>
              <a:rPr lang="en-US" sz="1400" dirty="0"/>
              <a:t>Accidents by Hour and Day of Week in Brooklyn </a:t>
            </a:r>
          </a:p>
          <a:p>
            <a:pPr algn="ctr"/>
            <a:r>
              <a:rPr lang="en-US" sz="1400" dirty="0"/>
              <a:t>From 1/1/2017 onwards</a:t>
            </a:r>
          </a:p>
        </p:txBody>
      </p:sp>
      <p:sp>
        <p:nvSpPr>
          <p:cNvPr id="16" name="TextBox 15">
            <a:extLst>
              <a:ext uri="{FF2B5EF4-FFF2-40B4-BE49-F238E27FC236}">
                <a16:creationId xmlns:a16="http://schemas.microsoft.com/office/drawing/2014/main" id="{971766F8-8232-E94A-A6A2-65E455D4DC68}"/>
              </a:ext>
            </a:extLst>
          </p:cNvPr>
          <p:cNvSpPr txBox="1"/>
          <p:nvPr/>
        </p:nvSpPr>
        <p:spPr>
          <a:xfrm>
            <a:off x="549654" y="5034866"/>
            <a:ext cx="5331851" cy="292388"/>
          </a:xfrm>
          <a:prstGeom prst="rect">
            <a:avLst/>
          </a:prstGeom>
          <a:noFill/>
        </p:spPr>
        <p:txBody>
          <a:bodyPr wrap="square" rtlCol="0">
            <a:spAutoFit/>
          </a:bodyPr>
          <a:lstStyle/>
          <a:p>
            <a:r>
              <a:rPr lang="en-US" dirty="0"/>
              <a:t>12 am	  5 am	  10 am	    3pm               8pm	            </a:t>
            </a:r>
          </a:p>
        </p:txBody>
      </p:sp>
      <p:sp>
        <p:nvSpPr>
          <p:cNvPr id="8" name="TextBox 7">
            <a:extLst>
              <a:ext uri="{FF2B5EF4-FFF2-40B4-BE49-F238E27FC236}">
                <a16:creationId xmlns:a16="http://schemas.microsoft.com/office/drawing/2014/main" id="{6E64271E-A0DD-384F-BD42-C5E30F87B424}"/>
              </a:ext>
            </a:extLst>
          </p:cNvPr>
          <p:cNvSpPr txBox="1"/>
          <p:nvPr/>
        </p:nvSpPr>
        <p:spPr>
          <a:xfrm>
            <a:off x="590128" y="5312208"/>
            <a:ext cx="5291377" cy="955646"/>
          </a:xfrm>
          <a:prstGeom prst="rect">
            <a:avLst/>
          </a:prstGeom>
          <a:noFill/>
          <a:ln w="9525">
            <a:noFill/>
          </a:ln>
        </p:spPr>
        <p:txBody>
          <a:bodyPr wrap="square" lIns="0" tIns="0" rIns="0" bIns="0" rtlCol="0">
            <a:spAutoFit/>
          </a:bodyPr>
          <a:lstStyle/>
          <a:p>
            <a:pPr>
              <a:lnSpc>
                <a:spcPct val="90000"/>
              </a:lnSpc>
              <a:spcBef>
                <a:spcPts val="0"/>
              </a:spcBef>
            </a:pPr>
            <a:r>
              <a:rPr lang="en-US" sz="1500" b="0" dirty="0">
                <a:latin typeface="+mn-lt"/>
                <a:cs typeface="Arial" pitchFamily="34" charset="0"/>
              </a:rPr>
              <a:t>Once preliminary analysis was complete, the graph above helped identify areas to focus in more detail. </a:t>
            </a:r>
          </a:p>
          <a:p>
            <a:pPr marL="742950" lvl="1" indent="-285750">
              <a:lnSpc>
                <a:spcPct val="90000"/>
              </a:lnSpc>
              <a:spcBef>
                <a:spcPts val="0"/>
              </a:spcBef>
              <a:buFont typeface="Arial" panose="020B0604020202020204" pitchFamily="34" charset="0"/>
              <a:buChar char="•"/>
            </a:pPr>
            <a:r>
              <a:rPr lang="en-US" b="0" dirty="0">
                <a:latin typeface="+mn-lt"/>
                <a:cs typeface="Arial" pitchFamily="34" charset="0"/>
              </a:rPr>
              <a:t>The white boxes indicate the spikes during RH</a:t>
            </a:r>
          </a:p>
          <a:p>
            <a:pPr marL="742950" lvl="1" indent="-285750">
              <a:lnSpc>
                <a:spcPct val="90000"/>
              </a:lnSpc>
              <a:spcBef>
                <a:spcPts val="0"/>
              </a:spcBef>
              <a:buFont typeface="Arial" panose="020B0604020202020204" pitchFamily="34" charset="0"/>
              <a:buChar char="•"/>
            </a:pPr>
            <a:r>
              <a:rPr lang="en-US" b="0" dirty="0">
                <a:latin typeface="+mn-lt"/>
                <a:cs typeface="Arial" pitchFamily="34" charset="0"/>
              </a:rPr>
              <a:t>The black boxes indicate the spikes of AC</a:t>
            </a:r>
          </a:p>
          <a:p>
            <a:pPr marL="742950" lvl="1" indent="-285750">
              <a:lnSpc>
                <a:spcPct val="90000"/>
              </a:lnSpc>
              <a:spcBef>
                <a:spcPts val="0"/>
              </a:spcBef>
              <a:buFont typeface="Arial" panose="020B0604020202020204" pitchFamily="34" charset="0"/>
              <a:buChar char="•"/>
            </a:pPr>
            <a:r>
              <a:rPr lang="en-US" b="0" dirty="0">
                <a:latin typeface="+mn-lt"/>
                <a:cs typeface="Arial" pitchFamily="34" charset="0"/>
              </a:rPr>
              <a:t>CP was chosen independently of the data presented here</a:t>
            </a:r>
          </a:p>
        </p:txBody>
      </p:sp>
      <p:sp>
        <p:nvSpPr>
          <p:cNvPr id="19" name="TextBox 18">
            <a:extLst>
              <a:ext uri="{FF2B5EF4-FFF2-40B4-BE49-F238E27FC236}">
                <a16:creationId xmlns:a16="http://schemas.microsoft.com/office/drawing/2014/main" id="{3B67DACA-BD2B-C645-A48C-61B8C0759132}"/>
              </a:ext>
            </a:extLst>
          </p:cNvPr>
          <p:cNvSpPr txBox="1"/>
          <p:nvPr/>
        </p:nvSpPr>
        <p:spPr>
          <a:xfrm rot="16200000">
            <a:off x="-944634" y="3534869"/>
            <a:ext cx="2407075" cy="338554"/>
          </a:xfrm>
          <a:prstGeom prst="rect">
            <a:avLst/>
          </a:prstGeom>
          <a:noFill/>
        </p:spPr>
        <p:txBody>
          <a:bodyPr wrap="square" rtlCol="0">
            <a:spAutoFit/>
          </a:bodyPr>
          <a:lstStyle/>
          <a:p>
            <a:r>
              <a:rPr lang="en-US" sz="1600" dirty="0"/>
              <a:t>Number of Accidents</a:t>
            </a:r>
          </a:p>
        </p:txBody>
      </p:sp>
      <p:sp>
        <p:nvSpPr>
          <p:cNvPr id="9" name="TextBox 8">
            <a:extLst>
              <a:ext uri="{FF2B5EF4-FFF2-40B4-BE49-F238E27FC236}">
                <a16:creationId xmlns:a16="http://schemas.microsoft.com/office/drawing/2014/main" id="{605F2CE2-5787-DF4F-A47C-CCF80A81A91D}"/>
              </a:ext>
            </a:extLst>
          </p:cNvPr>
          <p:cNvSpPr txBox="1"/>
          <p:nvPr/>
        </p:nvSpPr>
        <p:spPr>
          <a:xfrm rot="16200000">
            <a:off x="-625332" y="3719869"/>
            <a:ext cx="2243029" cy="180049"/>
          </a:xfrm>
          <a:prstGeom prst="rect">
            <a:avLst/>
          </a:prstGeom>
          <a:noFill/>
          <a:ln w="9525">
            <a:noFill/>
          </a:ln>
        </p:spPr>
        <p:txBody>
          <a:bodyPr wrap="square" lIns="0" tIns="0" rIns="0" bIns="0" rtlCol="0">
            <a:spAutoFit/>
          </a:bodyPr>
          <a:lstStyle/>
          <a:p>
            <a:pPr>
              <a:lnSpc>
                <a:spcPct val="90000"/>
              </a:lnSpc>
              <a:spcBef>
                <a:spcPts val="0"/>
              </a:spcBef>
            </a:pPr>
            <a:r>
              <a:rPr lang="en-US" b="0" dirty="0">
                <a:latin typeface="+mn-lt"/>
                <a:cs typeface="Arial" pitchFamily="34" charset="0"/>
              </a:rPr>
              <a:t> 100  200  300  400  500  600</a:t>
            </a:r>
          </a:p>
        </p:txBody>
      </p:sp>
      <p:sp>
        <p:nvSpPr>
          <p:cNvPr id="10" name="Rectangle 9">
            <a:extLst>
              <a:ext uri="{FF2B5EF4-FFF2-40B4-BE49-F238E27FC236}">
                <a16:creationId xmlns:a16="http://schemas.microsoft.com/office/drawing/2014/main" id="{BCC2513E-E5C5-B34D-A486-3A918A77F95D}"/>
              </a:ext>
            </a:extLst>
          </p:cNvPr>
          <p:cNvSpPr/>
          <p:nvPr/>
        </p:nvSpPr>
        <p:spPr>
          <a:xfrm>
            <a:off x="649604" y="4066354"/>
            <a:ext cx="751764" cy="648715"/>
          </a:xfrm>
          <a:prstGeom prst="rect">
            <a:avLst/>
          </a:prstGeom>
          <a:no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22" name="Rectangle 21">
            <a:extLst>
              <a:ext uri="{FF2B5EF4-FFF2-40B4-BE49-F238E27FC236}">
                <a16:creationId xmlns:a16="http://schemas.microsoft.com/office/drawing/2014/main" id="{08653333-3668-BD42-BB1B-86F4C8681BCA}"/>
              </a:ext>
            </a:extLst>
          </p:cNvPr>
          <p:cNvSpPr/>
          <p:nvPr/>
        </p:nvSpPr>
        <p:spPr>
          <a:xfrm>
            <a:off x="4952999" y="4051796"/>
            <a:ext cx="547667" cy="453038"/>
          </a:xfrm>
          <a:prstGeom prst="rect">
            <a:avLst/>
          </a:prstGeom>
          <a:no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24" name="Rectangle 23">
            <a:extLst>
              <a:ext uri="{FF2B5EF4-FFF2-40B4-BE49-F238E27FC236}">
                <a16:creationId xmlns:a16="http://schemas.microsoft.com/office/drawing/2014/main" id="{C3C51117-3D98-7F4D-A021-782A91A56023}"/>
              </a:ext>
            </a:extLst>
          </p:cNvPr>
          <p:cNvSpPr/>
          <p:nvPr/>
        </p:nvSpPr>
        <p:spPr>
          <a:xfrm>
            <a:off x="3800872" y="2832952"/>
            <a:ext cx="864096" cy="740064"/>
          </a:xfrm>
          <a:prstGeom prst="rect">
            <a:avLst/>
          </a:prstGeom>
          <a:noFill/>
          <a:ln>
            <a:solidFill>
              <a:schemeClr val="accent6"/>
            </a:solid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25" name="Rectangle 24">
            <a:extLst>
              <a:ext uri="{FF2B5EF4-FFF2-40B4-BE49-F238E27FC236}">
                <a16:creationId xmlns:a16="http://schemas.microsoft.com/office/drawing/2014/main" id="{544B2103-8CCC-5646-B9A5-FE3011B744B3}"/>
              </a:ext>
            </a:extLst>
          </p:cNvPr>
          <p:cNvSpPr/>
          <p:nvPr/>
        </p:nvSpPr>
        <p:spPr>
          <a:xfrm>
            <a:off x="2172961" y="3193844"/>
            <a:ext cx="619799" cy="778511"/>
          </a:xfrm>
          <a:prstGeom prst="rect">
            <a:avLst/>
          </a:prstGeom>
          <a:noFill/>
          <a:ln>
            <a:solidFill>
              <a:schemeClr val="accent6"/>
            </a:solid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Tree>
    <p:extLst>
      <p:ext uri="{BB962C8B-B14F-4D97-AF65-F5344CB8AC3E}">
        <p14:creationId xmlns:p14="http://schemas.microsoft.com/office/powerpoint/2010/main" val="1122745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949FD83-9BA2-4543-81C5-181C5024751C}"/>
              </a:ext>
            </a:extLst>
          </p:cNvPr>
          <p:cNvSpPr>
            <a:spLocks noGrp="1"/>
          </p:cNvSpPr>
          <p:nvPr>
            <p:ph type="body" sz="quarter" idx="10"/>
          </p:nvPr>
        </p:nvSpPr>
        <p:spPr/>
        <p:txBody>
          <a:bodyPr/>
          <a:lstStyle/>
          <a:p>
            <a:endParaRPr lang="en-US" dirty="0"/>
          </a:p>
        </p:txBody>
      </p:sp>
      <p:sp useBgFill="1">
        <p:nvSpPr>
          <p:cNvPr id="5" name="Text Placeholder 4">
            <a:extLst>
              <a:ext uri="{FF2B5EF4-FFF2-40B4-BE49-F238E27FC236}">
                <a16:creationId xmlns:a16="http://schemas.microsoft.com/office/drawing/2014/main" id="{C59746E6-F2C1-4C46-8762-FBC125A1089F}"/>
              </a:ext>
            </a:extLst>
          </p:cNvPr>
          <p:cNvSpPr>
            <a:spLocks noGrp="1"/>
          </p:cNvSpPr>
          <p:nvPr>
            <p:ph type="body" sz="quarter" idx="12"/>
          </p:nvPr>
        </p:nvSpPr>
        <p:spPr>
          <a:xfrm>
            <a:off x="551480" y="606507"/>
            <a:ext cx="9152292" cy="1373966"/>
          </a:xfrm>
        </p:spPr>
        <p:txBody>
          <a:bodyPr/>
          <a:lstStyle/>
          <a:p>
            <a:r>
              <a:rPr lang="en-US" sz="2400" i="1" dirty="0">
                <a:latin typeface="Century Schoolbook" panose="02040604050505020304" pitchFamily="18" charset="0"/>
              </a:rPr>
              <a:t>Rush Hour (RH) collisions dropped 3.1% from 2016 to 2017; Nevertheless, 14K collisions occurred in 2016 and 2017, so the question becomes what steps can the city council take to mitigate delays caused by collisions at rush hour?</a:t>
            </a:r>
          </a:p>
        </p:txBody>
      </p:sp>
      <p:sp>
        <p:nvSpPr>
          <p:cNvPr id="7" name="Text Placeholder 6">
            <a:extLst>
              <a:ext uri="{FF2B5EF4-FFF2-40B4-BE49-F238E27FC236}">
                <a16:creationId xmlns:a16="http://schemas.microsoft.com/office/drawing/2014/main" id="{31FC1E68-3CC2-47BB-B794-C872E34BBD5F}"/>
              </a:ext>
            </a:extLst>
          </p:cNvPr>
          <p:cNvSpPr>
            <a:spLocks noGrp="1"/>
          </p:cNvSpPr>
          <p:nvPr>
            <p:ph type="body" sz="quarter" idx="14"/>
          </p:nvPr>
        </p:nvSpPr>
        <p:spPr>
          <a:xfrm>
            <a:off x="536260" y="6194245"/>
            <a:ext cx="8769096" cy="728405"/>
          </a:xfrm>
        </p:spPr>
        <p:txBody>
          <a:bodyPr/>
          <a:lstStyle/>
          <a:p>
            <a:pPr>
              <a:lnSpc>
                <a:spcPct val="100000"/>
              </a:lnSpc>
            </a:pPr>
            <a:endParaRPr lang="en-US" sz="1400" baseline="30000" dirty="0"/>
          </a:p>
          <a:p>
            <a:pPr>
              <a:lnSpc>
                <a:spcPct val="100000"/>
              </a:lnSpc>
            </a:pPr>
            <a:r>
              <a:rPr lang="en-US" sz="1400" baseline="30000" dirty="0"/>
              <a:t>2: Intersections were identified by first restricting the data to all collisions that took place within the hours of 8-10 am and 4 pm – 7 pm on weekdays. Using the latitudes and longitudes identified by the police office in the collision report, the intersections with the most recorded accidents were chosen and from there, the reasons for the accidents were sourced. </a:t>
            </a:r>
          </a:p>
          <a:p>
            <a:pPr>
              <a:lnSpc>
                <a:spcPct val="100000"/>
              </a:lnSpc>
            </a:pPr>
            <a:endParaRPr lang="en-US" dirty="0"/>
          </a:p>
        </p:txBody>
      </p:sp>
      <p:grpSp>
        <p:nvGrpSpPr>
          <p:cNvPr id="28" name="Group 102">
            <a:extLst>
              <a:ext uri="{FF2B5EF4-FFF2-40B4-BE49-F238E27FC236}">
                <a16:creationId xmlns:a16="http://schemas.microsoft.com/office/drawing/2014/main" id="{8B6AD7FF-B3D5-49FB-B7EC-0744EBA1C983}"/>
              </a:ext>
            </a:extLst>
          </p:cNvPr>
          <p:cNvGrpSpPr/>
          <p:nvPr/>
        </p:nvGrpSpPr>
        <p:grpSpPr>
          <a:xfrm>
            <a:off x="561149" y="2268224"/>
            <a:ext cx="5336742" cy="3771871"/>
            <a:chOff x="736600" y="2784715"/>
            <a:chExt cx="4720456" cy="3362729"/>
          </a:xfrm>
        </p:grpSpPr>
        <p:sp>
          <p:nvSpPr>
            <p:cNvPr id="29" name="RbLeanShape Left Angle 225">
              <a:extLst>
                <a:ext uri="{FF2B5EF4-FFF2-40B4-BE49-F238E27FC236}">
                  <a16:creationId xmlns:a16="http://schemas.microsoft.com/office/drawing/2014/main" id="{1AD52002-AB3B-442C-B4B9-EE2B18830FB6}"/>
                </a:ext>
              </a:extLst>
            </p:cNvPr>
            <p:cNvSpPr/>
            <p:nvPr>
              <p:custDataLst>
                <p:tags r:id="rId1"/>
              </p:custDataLst>
            </p:nvPr>
          </p:nvSpPr>
          <p:spPr>
            <a:xfrm>
              <a:off x="736600" y="2784715"/>
              <a:ext cx="4720456" cy="216001"/>
            </a:xfrm>
            <a:custGeom>
              <a:avLst/>
              <a:gdLst>
                <a:gd name="connsiteX0" fmla="*/ 0 w 1270000"/>
                <a:gd name="connsiteY0" fmla="*/ 0 h 476250"/>
                <a:gd name="connsiteX1" fmla="*/ 1270000 w 1270000"/>
                <a:gd name="connsiteY1" fmla="*/ 0 h 476250"/>
                <a:gd name="connsiteX2" fmla="*/ 1270000 w 1270000"/>
                <a:gd name="connsiteY2" fmla="*/ 476250 h 476250"/>
              </a:gdLst>
              <a:ahLst/>
              <a:cxnLst>
                <a:cxn ang="0">
                  <a:pos x="connsiteX0" y="connsiteY0"/>
                </a:cxn>
                <a:cxn ang="0">
                  <a:pos x="connsiteX1" y="connsiteY1"/>
                </a:cxn>
                <a:cxn ang="0">
                  <a:pos x="connsiteX2" y="connsiteY2"/>
                </a:cxn>
              </a:cxnLst>
              <a:rect l="l" t="t" r="r" b="b"/>
              <a:pathLst>
                <a:path w="1270000" h="476250">
                  <a:moveTo>
                    <a:pt x="0" y="0"/>
                  </a:moveTo>
                  <a:lnTo>
                    <a:pt x="1270000" y="0"/>
                  </a:lnTo>
                  <a:lnTo>
                    <a:pt x="1270000" y="476250"/>
                  </a:lnTo>
                </a:path>
              </a:pathLst>
            </a:custGeom>
            <a:noFill/>
            <a:ln w="19050" cap="flat" cmpd="sng" algn="ctr">
              <a:solidFill>
                <a:schemeClr val="tx1"/>
              </a:solidFill>
              <a:prstDash val="solid"/>
            </a:ln>
            <a:effectLst/>
          </p:spPr>
          <p:txBody>
            <a:bodyPr vert="horz" wrap="square" lIns="0" tIns="89999" rIns="0" bIns="0" rtlCol="0" anchor="t" anchorCtr="0">
              <a:noAutofit/>
            </a:bodyPr>
            <a:lstStyle/>
            <a:p>
              <a:pPr marL="0" marR="0" lvl="0" indent="0" defTabSz="914400" eaLnBrk="1" fontAlgn="ctr" latinLnBrk="0" hangingPunct="1">
                <a:lnSpc>
                  <a:spcPct val="100000"/>
                </a:lnSpc>
                <a:spcBef>
                  <a:spcPts val="0"/>
                </a:spcBef>
                <a:spcAft>
                  <a:spcPts val="0"/>
                </a:spcAft>
                <a:buClrTx/>
                <a:buSzTx/>
                <a:buFontTx/>
                <a:buNone/>
                <a:tabLst/>
                <a:defRPr/>
              </a:pPr>
              <a:endParaRPr kumimoji="0" lang="fr-FR" b="0" i="0" u="none" strike="noStrike" kern="0" cap="none" spc="0" normalizeH="0" baseline="0" noProof="0" dirty="0">
                <a:ln>
                  <a:noFill/>
                </a:ln>
                <a:solidFill>
                  <a:srgbClr val="000000"/>
                </a:solidFill>
                <a:effectLst/>
                <a:uLnTx/>
                <a:uFillTx/>
                <a:latin typeface="Helvetica LT Std" panose="020B0504020202020204" pitchFamily="34" charset="0"/>
              </a:endParaRPr>
            </a:p>
          </p:txBody>
        </p:sp>
        <p:cxnSp>
          <p:nvCxnSpPr>
            <p:cNvPr id="30" name="Horizontal Line">
              <a:extLst>
                <a:ext uri="{FF2B5EF4-FFF2-40B4-BE49-F238E27FC236}">
                  <a16:creationId xmlns:a16="http://schemas.microsoft.com/office/drawing/2014/main" id="{510F70B3-724C-4AD2-B2F7-02A1FD109653}"/>
                </a:ext>
              </a:extLst>
            </p:cNvPr>
            <p:cNvCxnSpPr>
              <a:cxnSpLocks/>
            </p:cNvCxnSpPr>
            <p:nvPr>
              <p:custDataLst>
                <p:tags r:id="rId2"/>
              </p:custDataLst>
            </p:nvPr>
          </p:nvCxnSpPr>
          <p:spPr>
            <a:xfrm>
              <a:off x="5457056" y="3212676"/>
              <a:ext cx="0" cy="2934768"/>
            </a:xfrm>
            <a:prstGeom prst="line">
              <a:avLst/>
            </a:prstGeom>
            <a:noFill/>
            <a:ln w="19050" cap="flat" cmpd="sng" algn="ctr">
              <a:solidFill>
                <a:schemeClr val="tx1"/>
              </a:solidFill>
              <a:prstDash val="solid"/>
            </a:ln>
            <a:effectLst/>
          </p:spPr>
        </p:cxnSp>
      </p:grpSp>
      <p:sp>
        <p:nvSpPr>
          <p:cNvPr id="13" name="Rectangle 12">
            <a:extLst>
              <a:ext uri="{FF2B5EF4-FFF2-40B4-BE49-F238E27FC236}">
                <a16:creationId xmlns:a16="http://schemas.microsoft.com/office/drawing/2014/main" id="{ACD59B49-4181-D540-B1B2-79E1163B8DFC}"/>
              </a:ext>
            </a:extLst>
          </p:cNvPr>
          <p:cNvSpPr/>
          <p:nvPr/>
        </p:nvSpPr>
        <p:spPr>
          <a:xfrm>
            <a:off x="0" y="0"/>
            <a:ext cx="9906000" cy="582560"/>
          </a:xfrm>
          <a:prstGeom prst="rect">
            <a:avLst/>
          </a:prstGeom>
          <a:solidFill>
            <a:schemeClr val="accent1"/>
          </a:solidFill>
          <a:ln w="9525" cmpd="sng">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8" name="TextBox 7">
            <a:extLst>
              <a:ext uri="{FF2B5EF4-FFF2-40B4-BE49-F238E27FC236}">
                <a16:creationId xmlns:a16="http://schemas.microsoft.com/office/drawing/2014/main" id="{6E64271E-A0DD-384F-BD42-C5E30F87B424}"/>
              </a:ext>
            </a:extLst>
          </p:cNvPr>
          <p:cNvSpPr txBox="1"/>
          <p:nvPr/>
        </p:nvSpPr>
        <p:spPr>
          <a:xfrm>
            <a:off x="569635" y="5398650"/>
            <a:ext cx="4934845" cy="738664"/>
          </a:xfrm>
          <a:prstGeom prst="rect">
            <a:avLst/>
          </a:prstGeom>
          <a:noFill/>
          <a:ln w="9525">
            <a:noFill/>
          </a:ln>
        </p:spPr>
        <p:txBody>
          <a:bodyPr wrap="square" lIns="0" tIns="0" rIns="0" bIns="0" rtlCol="0">
            <a:spAutoFit/>
          </a:bodyPr>
          <a:lstStyle/>
          <a:p>
            <a:r>
              <a:rPr lang="en-US" sz="1200" dirty="0"/>
              <a:t>During rush hour (8AM - 10AM &amp; 4PM – 7PM), commuting out of and into Brooklyn, there are ~14K accidents and 8 major identified causes of accidents, which can be bucketed into 2 subcategories: Driver Lack of Awareness and Improper Lane Usage.</a:t>
            </a:r>
          </a:p>
        </p:txBody>
      </p:sp>
      <p:sp>
        <p:nvSpPr>
          <p:cNvPr id="24" name="Rectangle 23">
            <a:extLst>
              <a:ext uri="{FF2B5EF4-FFF2-40B4-BE49-F238E27FC236}">
                <a16:creationId xmlns:a16="http://schemas.microsoft.com/office/drawing/2014/main" id="{C3C51117-3D98-7F4D-A021-782A91A56023}"/>
              </a:ext>
            </a:extLst>
          </p:cNvPr>
          <p:cNvSpPr/>
          <p:nvPr/>
        </p:nvSpPr>
        <p:spPr>
          <a:xfrm>
            <a:off x="3800872" y="2832952"/>
            <a:ext cx="864096" cy="740064"/>
          </a:xfrm>
          <a:prstGeom prst="rect">
            <a:avLst/>
          </a:prstGeom>
          <a:noFill/>
          <a:ln>
            <a:solidFill>
              <a:schemeClr val="accent6"/>
            </a:solid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25" name="Rectangle 24">
            <a:extLst>
              <a:ext uri="{FF2B5EF4-FFF2-40B4-BE49-F238E27FC236}">
                <a16:creationId xmlns:a16="http://schemas.microsoft.com/office/drawing/2014/main" id="{544B2103-8CCC-5646-B9A5-FE3011B744B3}"/>
              </a:ext>
            </a:extLst>
          </p:cNvPr>
          <p:cNvSpPr/>
          <p:nvPr/>
        </p:nvSpPr>
        <p:spPr>
          <a:xfrm>
            <a:off x="2172961" y="3193844"/>
            <a:ext cx="619799" cy="778511"/>
          </a:xfrm>
          <a:prstGeom prst="rect">
            <a:avLst/>
          </a:prstGeom>
          <a:noFill/>
          <a:ln>
            <a:solidFill>
              <a:schemeClr val="accent6"/>
            </a:solid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graphicFrame>
        <p:nvGraphicFramePr>
          <p:cNvPr id="23" name="Chart 22">
            <a:extLst>
              <a:ext uri="{FF2B5EF4-FFF2-40B4-BE49-F238E27FC236}">
                <a16:creationId xmlns:a16="http://schemas.microsoft.com/office/drawing/2014/main" id="{E102B400-BC72-0B4E-B607-2DABEA4C4E58}"/>
              </a:ext>
            </a:extLst>
          </p:cNvPr>
          <p:cNvGraphicFramePr/>
          <p:nvPr>
            <p:extLst>
              <p:ext uri="{D42A27DB-BD31-4B8C-83A1-F6EECF244321}">
                <p14:modId xmlns:p14="http://schemas.microsoft.com/office/powerpoint/2010/main" val="190475784"/>
              </p:ext>
            </p:extLst>
          </p:nvPr>
        </p:nvGraphicFramePr>
        <p:xfrm>
          <a:off x="2766114" y="2989798"/>
          <a:ext cx="2933612" cy="24353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7" name="Chart 26">
            <a:extLst>
              <a:ext uri="{FF2B5EF4-FFF2-40B4-BE49-F238E27FC236}">
                <a16:creationId xmlns:a16="http://schemas.microsoft.com/office/drawing/2014/main" id="{CBCCE4E6-46CB-BC40-813A-B5C2E5EE5043}"/>
              </a:ext>
            </a:extLst>
          </p:cNvPr>
          <p:cNvGraphicFramePr/>
          <p:nvPr>
            <p:extLst>
              <p:ext uri="{D42A27DB-BD31-4B8C-83A1-F6EECF244321}">
                <p14:modId xmlns:p14="http://schemas.microsoft.com/office/powerpoint/2010/main" val="3087008143"/>
              </p:ext>
            </p:extLst>
          </p:nvPr>
        </p:nvGraphicFramePr>
        <p:xfrm>
          <a:off x="-3230" y="2989799"/>
          <a:ext cx="2933612" cy="2435363"/>
        </p:xfrm>
        <a:graphic>
          <a:graphicData uri="http://schemas.openxmlformats.org/drawingml/2006/chart">
            <c:chart xmlns:c="http://schemas.openxmlformats.org/drawingml/2006/chart" xmlns:r="http://schemas.openxmlformats.org/officeDocument/2006/relationships" r:id="rId5"/>
          </a:graphicData>
        </a:graphic>
      </p:graphicFrame>
      <p:sp>
        <p:nvSpPr>
          <p:cNvPr id="34" name="TextBox 33">
            <a:extLst>
              <a:ext uri="{FF2B5EF4-FFF2-40B4-BE49-F238E27FC236}">
                <a16:creationId xmlns:a16="http://schemas.microsoft.com/office/drawing/2014/main" id="{0A50BB20-E367-2549-BA4F-923D72254CBD}"/>
              </a:ext>
            </a:extLst>
          </p:cNvPr>
          <p:cNvSpPr txBox="1"/>
          <p:nvPr/>
        </p:nvSpPr>
        <p:spPr>
          <a:xfrm>
            <a:off x="538530" y="2714551"/>
            <a:ext cx="2809460" cy="646331"/>
          </a:xfrm>
          <a:prstGeom prst="rect">
            <a:avLst/>
          </a:prstGeom>
          <a:noFill/>
        </p:spPr>
        <p:txBody>
          <a:bodyPr wrap="square" rtlCol="0">
            <a:spAutoFit/>
          </a:bodyPr>
          <a:lstStyle/>
          <a:p>
            <a:r>
              <a:rPr lang="en-US" dirty="0"/>
              <a:t>Accidents Caused by Driver’s Lack of Awareness</a:t>
            </a:r>
          </a:p>
        </p:txBody>
      </p:sp>
      <p:sp>
        <p:nvSpPr>
          <p:cNvPr id="35" name="TextBox 34">
            <a:extLst>
              <a:ext uri="{FF2B5EF4-FFF2-40B4-BE49-F238E27FC236}">
                <a16:creationId xmlns:a16="http://schemas.microsoft.com/office/drawing/2014/main" id="{680F83A2-B8CB-4840-8BD4-AF6A18E987C9}"/>
              </a:ext>
            </a:extLst>
          </p:cNvPr>
          <p:cNvSpPr txBox="1"/>
          <p:nvPr/>
        </p:nvSpPr>
        <p:spPr>
          <a:xfrm>
            <a:off x="3307874" y="2705861"/>
            <a:ext cx="2809460" cy="492443"/>
          </a:xfrm>
          <a:prstGeom prst="rect">
            <a:avLst/>
          </a:prstGeom>
          <a:noFill/>
        </p:spPr>
        <p:txBody>
          <a:bodyPr wrap="square" rtlCol="0">
            <a:spAutoFit/>
          </a:bodyPr>
          <a:lstStyle/>
          <a:p>
            <a:r>
              <a:rPr lang="en-US" dirty="0"/>
              <a:t>Accidents Caused by Driver’s Improper Lane Usage</a:t>
            </a:r>
          </a:p>
        </p:txBody>
      </p:sp>
      <p:sp>
        <p:nvSpPr>
          <p:cNvPr id="6" name="Rectangle 5">
            <a:extLst>
              <a:ext uri="{FF2B5EF4-FFF2-40B4-BE49-F238E27FC236}">
                <a16:creationId xmlns:a16="http://schemas.microsoft.com/office/drawing/2014/main" id="{3621B68D-8D8F-7946-B9F2-538D52191800}"/>
              </a:ext>
            </a:extLst>
          </p:cNvPr>
          <p:cNvSpPr/>
          <p:nvPr/>
        </p:nvSpPr>
        <p:spPr>
          <a:xfrm>
            <a:off x="5859372" y="2037405"/>
            <a:ext cx="4046628" cy="3893374"/>
          </a:xfrm>
          <a:prstGeom prst="rect">
            <a:avLst/>
          </a:prstGeom>
        </p:spPr>
        <p:txBody>
          <a:bodyPr wrap="square">
            <a:spAutoFit/>
          </a:bodyPr>
          <a:lstStyle/>
          <a:p>
            <a:pPr lvl="0"/>
            <a:endParaRPr lang="en-US" dirty="0"/>
          </a:p>
          <a:p>
            <a:pPr lvl="0"/>
            <a:r>
              <a:rPr lang="en-US" dirty="0"/>
              <a:t>Cause 1: </a:t>
            </a:r>
            <a:r>
              <a:rPr lang="en-US" b="0" dirty="0"/>
              <a:t>Lack of driver awareness of their surroundings causes ~65% of all accidents during rush hour at the most accident-prone</a:t>
            </a:r>
            <a:r>
              <a:rPr lang="en-US" b="0" baseline="30000" dirty="0"/>
              <a:t>2</a:t>
            </a:r>
            <a:r>
              <a:rPr lang="en-US" b="0" dirty="0"/>
              <a:t> intersections. </a:t>
            </a:r>
          </a:p>
          <a:p>
            <a:pPr lvl="0"/>
            <a:endParaRPr lang="en-US" dirty="0"/>
          </a:p>
          <a:p>
            <a:r>
              <a:rPr lang="en-US" dirty="0"/>
              <a:t>Recommendation 1:  Rumble strips, billboards or increased ticketing for using cell phones while driving may help drivers avoid distractions and pay attention to the road.</a:t>
            </a:r>
          </a:p>
          <a:p>
            <a:endParaRPr lang="en-US" dirty="0"/>
          </a:p>
          <a:p>
            <a:pPr lvl="0"/>
            <a:r>
              <a:rPr lang="en-US" dirty="0"/>
              <a:t>Cause 2: </a:t>
            </a:r>
            <a:r>
              <a:rPr lang="en-US" b="0" dirty="0"/>
              <a:t>Improper lane usage causes ~30% of all accidents during rush hour at the most accident prone</a:t>
            </a:r>
            <a:r>
              <a:rPr lang="en-US" b="0" baseline="30000" dirty="0"/>
              <a:t>2</a:t>
            </a:r>
            <a:r>
              <a:rPr lang="en-US" b="0" dirty="0"/>
              <a:t> intersections in Brooklyn. </a:t>
            </a:r>
          </a:p>
          <a:p>
            <a:pPr lvl="0"/>
            <a:endParaRPr lang="en-US" dirty="0"/>
          </a:p>
          <a:p>
            <a:pPr lvl="0"/>
            <a:r>
              <a:rPr lang="en-US" dirty="0"/>
              <a:t>Recommendation 2: Stoplight Cameras, repainted solid lane lines &amp; turn lane pavement markings, signs indicating no passing/turning at intersections, or increased ticketing will reduce driver lane impropriety. </a:t>
            </a:r>
          </a:p>
        </p:txBody>
      </p:sp>
      <p:sp>
        <p:nvSpPr>
          <p:cNvPr id="11" name="TextBox 10">
            <a:extLst>
              <a:ext uri="{FF2B5EF4-FFF2-40B4-BE49-F238E27FC236}">
                <a16:creationId xmlns:a16="http://schemas.microsoft.com/office/drawing/2014/main" id="{C3910DF9-FA8D-8549-99DC-2E61D453F14D}"/>
              </a:ext>
            </a:extLst>
          </p:cNvPr>
          <p:cNvSpPr txBox="1"/>
          <p:nvPr/>
        </p:nvSpPr>
        <p:spPr>
          <a:xfrm>
            <a:off x="848544" y="2312429"/>
            <a:ext cx="4464495" cy="582724"/>
          </a:xfrm>
          <a:prstGeom prst="rect">
            <a:avLst/>
          </a:prstGeom>
          <a:noFill/>
          <a:ln w="9525">
            <a:noFill/>
          </a:ln>
        </p:spPr>
        <p:txBody>
          <a:bodyPr wrap="square" lIns="0" tIns="0" rIns="0" bIns="0" rtlCol="0">
            <a:spAutoFit/>
          </a:bodyPr>
          <a:lstStyle/>
          <a:p>
            <a:pPr algn="ctr">
              <a:lnSpc>
                <a:spcPct val="90000"/>
              </a:lnSpc>
              <a:spcBef>
                <a:spcPts val="0"/>
              </a:spcBef>
            </a:pPr>
            <a:r>
              <a:rPr lang="en-US" sz="1400" dirty="0">
                <a:latin typeface="Helvetica" pitchFamily="2" charset="0"/>
              </a:rPr>
              <a:t>CAUSES OF COLLISIONS IN MAJOR INTERSECTIONS DURING RUSH HOUR IN 2017</a:t>
            </a:r>
          </a:p>
          <a:p>
            <a:pPr algn="ctr">
              <a:lnSpc>
                <a:spcPct val="90000"/>
              </a:lnSpc>
              <a:spcBef>
                <a:spcPts val="0"/>
              </a:spcBef>
            </a:pPr>
            <a:endParaRPr lang="en-US" sz="1400" b="0" dirty="0">
              <a:latin typeface="Helvetica" pitchFamily="2" charset="0"/>
              <a:cs typeface="Arial" pitchFamily="34" charset="0"/>
            </a:endParaRPr>
          </a:p>
        </p:txBody>
      </p:sp>
    </p:spTree>
    <p:extLst>
      <p:ext uri="{BB962C8B-B14F-4D97-AF65-F5344CB8AC3E}">
        <p14:creationId xmlns:p14="http://schemas.microsoft.com/office/powerpoint/2010/main" val="82415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949FD83-9BA2-4543-81C5-181C5024751C}"/>
              </a:ext>
            </a:extLst>
          </p:cNvPr>
          <p:cNvSpPr>
            <a:spLocks noGrp="1"/>
          </p:cNvSpPr>
          <p:nvPr>
            <p:ph type="body" sz="quarter" idx="10"/>
          </p:nvPr>
        </p:nvSpPr>
        <p:spPr/>
        <p:txBody>
          <a:bodyPr/>
          <a:lstStyle/>
          <a:p>
            <a:endParaRPr lang="en-US" dirty="0"/>
          </a:p>
        </p:txBody>
      </p:sp>
      <p:sp useBgFill="1">
        <p:nvSpPr>
          <p:cNvPr id="5" name="Text Placeholder 4">
            <a:extLst>
              <a:ext uri="{FF2B5EF4-FFF2-40B4-BE49-F238E27FC236}">
                <a16:creationId xmlns:a16="http://schemas.microsoft.com/office/drawing/2014/main" id="{C59746E6-F2C1-4C46-8762-FBC125A1089F}"/>
              </a:ext>
            </a:extLst>
          </p:cNvPr>
          <p:cNvSpPr>
            <a:spLocks noGrp="1"/>
          </p:cNvSpPr>
          <p:nvPr>
            <p:ph type="body" sz="quarter" idx="12"/>
          </p:nvPr>
        </p:nvSpPr>
        <p:spPr>
          <a:xfrm>
            <a:off x="551480" y="606507"/>
            <a:ext cx="9152292" cy="1030475"/>
          </a:xfrm>
        </p:spPr>
        <p:txBody>
          <a:bodyPr/>
          <a:lstStyle/>
          <a:p>
            <a:r>
              <a:rPr lang="en-US" sz="2400" i="1" dirty="0">
                <a:latin typeface="Century Schoolbook" panose="02040604050505020304" pitchFamily="18" charset="0"/>
              </a:rPr>
              <a:t>Alcohol Related (AR) Collisions increased 76% YoY. </a:t>
            </a:r>
          </a:p>
          <a:p>
            <a:r>
              <a:rPr lang="en-US" sz="2400" i="1" dirty="0">
                <a:latin typeface="Century Schoolbook" panose="02040604050505020304" pitchFamily="18" charset="0"/>
              </a:rPr>
              <a:t>What are some possible solutions to incentive users to use other methods of transit when drinking? </a:t>
            </a:r>
          </a:p>
        </p:txBody>
      </p:sp>
      <p:grpSp>
        <p:nvGrpSpPr>
          <p:cNvPr id="28" name="Group 102">
            <a:extLst>
              <a:ext uri="{FF2B5EF4-FFF2-40B4-BE49-F238E27FC236}">
                <a16:creationId xmlns:a16="http://schemas.microsoft.com/office/drawing/2014/main" id="{8B6AD7FF-B3D5-49FB-B7EC-0744EBA1C983}"/>
              </a:ext>
            </a:extLst>
          </p:cNvPr>
          <p:cNvGrpSpPr/>
          <p:nvPr/>
        </p:nvGrpSpPr>
        <p:grpSpPr>
          <a:xfrm>
            <a:off x="505862" y="2264709"/>
            <a:ext cx="5336742" cy="3771871"/>
            <a:chOff x="736600" y="2784715"/>
            <a:chExt cx="4720456" cy="3362729"/>
          </a:xfrm>
        </p:grpSpPr>
        <p:sp>
          <p:nvSpPr>
            <p:cNvPr id="29" name="RbLeanShape Left Angle 225">
              <a:extLst>
                <a:ext uri="{FF2B5EF4-FFF2-40B4-BE49-F238E27FC236}">
                  <a16:creationId xmlns:a16="http://schemas.microsoft.com/office/drawing/2014/main" id="{1AD52002-AB3B-442C-B4B9-EE2B18830FB6}"/>
                </a:ext>
              </a:extLst>
            </p:cNvPr>
            <p:cNvSpPr/>
            <p:nvPr>
              <p:custDataLst>
                <p:tags r:id="rId1"/>
              </p:custDataLst>
            </p:nvPr>
          </p:nvSpPr>
          <p:spPr>
            <a:xfrm>
              <a:off x="736600" y="2784715"/>
              <a:ext cx="4720456" cy="216001"/>
            </a:xfrm>
            <a:custGeom>
              <a:avLst/>
              <a:gdLst>
                <a:gd name="connsiteX0" fmla="*/ 0 w 1270000"/>
                <a:gd name="connsiteY0" fmla="*/ 0 h 476250"/>
                <a:gd name="connsiteX1" fmla="*/ 1270000 w 1270000"/>
                <a:gd name="connsiteY1" fmla="*/ 0 h 476250"/>
                <a:gd name="connsiteX2" fmla="*/ 1270000 w 1270000"/>
                <a:gd name="connsiteY2" fmla="*/ 476250 h 476250"/>
              </a:gdLst>
              <a:ahLst/>
              <a:cxnLst>
                <a:cxn ang="0">
                  <a:pos x="connsiteX0" y="connsiteY0"/>
                </a:cxn>
                <a:cxn ang="0">
                  <a:pos x="connsiteX1" y="connsiteY1"/>
                </a:cxn>
                <a:cxn ang="0">
                  <a:pos x="connsiteX2" y="connsiteY2"/>
                </a:cxn>
              </a:cxnLst>
              <a:rect l="l" t="t" r="r" b="b"/>
              <a:pathLst>
                <a:path w="1270000" h="476250">
                  <a:moveTo>
                    <a:pt x="0" y="0"/>
                  </a:moveTo>
                  <a:lnTo>
                    <a:pt x="1270000" y="0"/>
                  </a:lnTo>
                  <a:lnTo>
                    <a:pt x="1270000" y="476250"/>
                  </a:lnTo>
                </a:path>
              </a:pathLst>
            </a:custGeom>
            <a:noFill/>
            <a:ln w="19050" cap="flat" cmpd="sng" algn="ctr">
              <a:solidFill>
                <a:schemeClr val="tx1"/>
              </a:solidFill>
              <a:prstDash val="solid"/>
            </a:ln>
            <a:effectLst/>
          </p:spPr>
          <p:txBody>
            <a:bodyPr vert="horz" wrap="square" lIns="0" tIns="89999" rIns="0" bIns="0" rtlCol="0" anchor="t" anchorCtr="0">
              <a:noAutofit/>
            </a:bodyPr>
            <a:lstStyle/>
            <a:p>
              <a:pPr marL="0" marR="0" lvl="0" indent="0" defTabSz="914400" eaLnBrk="1" fontAlgn="ctr" latinLnBrk="0" hangingPunct="1">
                <a:lnSpc>
                  <a:spcPct val="100000"/>
                </a:lnSpc>
                <a:spcBef>
                  <a:spcPts val="0"/>
                </a:spcBef>
                <a:spcAft>
                  <a:spcPts val="0"/>
                </a:spcAft>
                <a:buClrTx/>
                <a:buSzTx/>
                <a:buFontTx/>
                <a:buNone/>
                <a:tabLst/>
                <a:defRPr/>
              </a:pPr>
              <a:endParaRPr kumimoji="0" lang="fr-FR" b="0" i="0" u="none" strike="noStrike" kern="0" cap="none" spc="0" normalizeH="0" baseline="0" noProof="0" dirty="0">
                <a:ln>
                  <a:noFill/>
                </a:ln>
                <a:solidFill>
                  <a:srgbClr val="000000"/>
                </a:solidFill>
                <a:effectLst/>
                <a:uLnTx/>
                <a:uFillTx/>
                <a:latin typeface="Helvetica LT Std" panose="020B0504020202020204" pitchFamily="34" charset="0"/>
              </a:endParaRPr>
            </a:p>
          </p:txBody>
        </p:sp>
        <p:cxnSp>
          <p:nvCxnSpPr>
            <p:cNvPr id="30" name="Horizontal Line">
              <a:extLst>
                <a:ext uri="{FF2B5EF4-FFF2-40B4-BE49-F238E27FC236}">
                  <a16:creationId xmlns:a16="http://schemas.microsoft.com/office/drawing/2014/main" id="{510F70B3-724C-4AD2-B2F7-02A1FD109653}"/>
                </a:ext>
              </a:extLst>
            </p:cNvPr>
            <p:cNvCxnSpPr>
              <a:cxnSpLocks/>
            </p:cNvCxnSpPr>
            <p:nvPr>
              <p:custDataLst>
                <p:tags r:id="rId2"/>
              </p:custDataLst>
            </p:nvPr>
          </p:nvCxnSpPr>
          <p:spPr>
            <a:xfrm>
              <a:off x="5457056" y="3212676"/>
              <a:ext cx="0" cy="2934768"/>
            </a:xfrm>
            <a:prstGeom prst="line">
              <a:avLst/>
            </a:prstGeom>
            <a:noFill/>
            <a:ln w="19050" cap="flat" cmpd="sng" algn="ctr">
              <a:solidFill>
                <a:schemeClr val="tx1"/>
              </a:solidFill>
              <a:prstDash val="solid"/>
            </a:ln>
            <a:effectLst/>
          </p:spPr>
        </p:cxnSp>
      </p:grpSp>
      <p:sp>
        <p:nvSpPr>
          <p:cNvPr id="13" name="Rectangle 12">
            <a:extLst>
              <a:ext uri="{FF2B5EF4-FFF2-40B4-BE49-F238E27FC236}">
                <a16:creationId xmlns:a16="http://schemas.microsoft.com/office/drawing/2014/main" id="{ACD59B49-4181-D540-B1B2-79E1163B8DFC}"/>
              </a:ext>
            </a:extLst>
          </p:cNvPr>
          <p:cNvSpPr/>
          <p:nvPr/>
        </p:nvSpPr>
        <p:spPr>
          <a:xfrm>
            <a:off x="0" y="0"/>
            <a:ext cx="9906000" cy="582560"/>
          </a:xfrm>
          <a:prstGeom prst="rect">
            <a:avLst/>
          </a:prstGeom>
          <a:solidFill>
            <a:schemeClr val="accent1"/>
          </a:solidFill>
          <a:ln w="9525" cmpd="sng">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24" name="Rectangle 23">
            <a:extLst>
              <a:ext uri="{FF2B5EF4-FFF2-40B4-BE49-F238E27FC236}">
                <a16:creationId xmlns:a16="http://schemas.microsoft.com/office/drawing/2014/main" id="{C3C51117-3D98-7F4D-A021-782A91A56023}"/>
              </a:ext>
            </a:extLst>
          </p:cNvPr>
          <p:cNvSpPr/>
          <p:nvPr/>
        </p:nvSpPr>
        <p:spPr>
          <a:xfrm>
            <a:off x="3800872" y="2832952"/>
            <a:ext cx="864096" cy="740064"/>
          </a:xfrm>
          <a:prstGeom prst="rect">
            <a:avLst/>
          </a:prstGeom>
          <a:noFill/>
          <a:ln>
            <a:solidFill>
              <a:schemeClr val="accent6"/>
            </a:solid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25" name="Rectangle 24">
            <a:extLst>
              <a:ext uri="{FF2B5EF4-FFF2-40B4-BE49-F238E27FC236}">
                <a16:creationId xmlns:a16="http://schemas.microsoft.com/office/drawing/2014/main" id="{544B2103-8CCC-5646-B9A5-FE3011B744B3}"/>
              </a:ext>
            </a:extLst>
          </p:cNvPr>
          <p:cNvSpPr/>
          <p:nvPr/>
        </p:nvSpPr>
        <p:spPr>
          <a:xfrm>
            <a:off x="2172961" y="3193844"/>
            <a:ext cx="619799" cy="778511"/>
          </a:xfrm>
          <a:prstGeom prst="rect">
            <a:avLst/>
          </a:prstGeom>
          <a:noFill/>
          <a:ln>
            <a:solidFill>
              <a:schemeClr val="accent6"/>
            </a:solid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6" name="Rectangle 5">
            <a:extLst>
              <a:ext uri="{FF2B5EF4-FFF2-40B4-BE49-F238E27FC236}">
                <a16:creationId xmlns:a16="http://schemas.microsoft.com/office/drawing/2014/main" id="{3621B68D-8D8F-7946-B9F2-538D52191800}"/>
              </a:ext>
            </a:extLst>
          </p:cNvPr>
          <p:cNvSpPr/>
          <p:nvPr/>
        </p:nvSpPr>
        <p:spPr>
          <a:xfrm>
            <a:off x="5844903" y="1851645"/>
            <a:ext cx="4046628" cy="4555093"/>
          </a:xfrm>
          <a:prstGeom prst="rect">
            <a:avLst/>
          </a:prstGeom>
        </p:spPr>
        <p:txBody>
          <a:bodyPr wrap="square">
            <a:spAutoFit/>
          </a:bodyPr>
          <a:lstStyle/>
          <a:p>
            <a:pPr lvl="0"/>
            <a:endParaRPr lang="en-US" dirty="0"/>
          </a:p>
          <a:p>
            <a:pPr lvl="0"/>
            <a:endParaRPr lang="en-US" dirty="0"/>
          </a:p>
          <a:p>
            <a:pPr lvl="0"/>
            <a:r>
              <a:rPr lang="en-US" sz="1400" i="1" dirty="0">
                <a:latin typeface="Century Schoolbook" panose="02040604050505020304" pitchFamily="18" charset="0"/>
              </a:rPr>
              <a:t>The most frequent neighborhoods of collisions have moved from Prospect Heights and Coney Island to the Flatbush and East Flatbush Neighborhoods. </a:t>
            </a:r>
            <a:endParaRPr lang="en-US" dirty="0"/>
          </a:p>
          <a:p>
            <a:pPr lvl="0"/>
            <a:endParaRPr lang="en-US" dirty="0"/>
          </a:p>
          <a:p>
            <a:pPr lvl="0"/>
            <a:r>
              <a:rPr lang="en-US" dirty="0"/>
              <a:t>Recommendation 1: More Sobriety / DUI checkpoints in the East Flatbush / Flatbush / surrounding neighborhoods. </a:t>
            </a:r>
          </a:p>
          <a:p>
            <a:pPr marL="742950" lvl="1" indent="-285750">
              <a:buFont typeface="Arial" panose="020B0604020202020204" pitchFamily="34" charset="0"/>
              <a:buChar char="•"/>
            </a:pPr>
            <a:r>
              <a:rPr lang="en-US" dirty="0"/>
              <a:t>Utica and Lenox </a:t>
            </a:r>
          </a:p>
          <a:p>
            <a:pPr marL="742950" lvl="1" indent="-285750">
              <a:buFont typeface="Arial" panose="020B0604020202020204" pitchFamily="34" charset="0"/>
              <a:buChar char="•"/>
            </a:pPr>
            <a:r>
              <a:rPr lang="en-US" dirty="0"/>
              <a:t>Glenwood and E 46 St</a:t>
            </a:r>
          </a:p>
          <a:p>
            <a:pPr marL="742950" lvl="1" indent="-285750">
              <a:buFont typeface="Arial" panose="020B0604020202020204" pitchFamily="34" charset="0"/>
              <a:buChar char="•"/>
            </a:pPr>
            <a:r>
              <a:rPr lang="en-US" dirty="0"/>
              <a:t>Flatbush and Empire</a:t>
            </a:r>
          </a:p>
          <a:p>
            <a:pPr lvl="0"/>
            <a:endParaRPr lang="en-US" dirty="0"/>
          </a:p>
          <a:p>
            <a:pPr lvl="0"/>
            <a:r>
              <a:rPr lang="en-US" dirty="0"/>
              <a:t>Recommendation 2:  Partner with Rideshare companies or NYC Cab services to provide citizen with a safe ride home and reduced overnight parking fees.</a:t>
            </a:r>
          </a:p>
          <a:p>
            <a:pPr lvl="0"/>
            <a:r>
              <a:rPr lang="en-US" dirty="0"/>
              <a:t>(NYC already partners with </a:t>
            </a:r>
            <a:r>
              <a:rPr lang="en-US" dirty="0">
                <a:hlinkClick r:id="rId4"/>
              </a:rPr>
              <a:t>STOP-DWI</a:t>
            </a:r>
            <a:r>
              <a:rPr lang="en-US" dirty="0"/>
              <a:t> which allows users to plan their night,  ensuring they have a safe way to get home without driving drunk) </a:t>
            </a:r>
          </a:p>
        </p:txBody>
      </p:sp>
      <p:sp>
        <p:nvSpPr>
          <p:cNvPr id="4" name="Text Placeholder 3">
            <a:extLst>
              <a:ext uri="{FF2B5EF4-FFF2-40B4-BE49-F238E27FC236}">
                <a16:creationId xmlns:a16="http://schemas.microsoft.com/office/drawing/2014/main" id="{43DFDDE0-B591-3F4E-B157-4F6685B22DD8}"/>
              </a:ext>
            </a:extLst>
          </p:cNvPr>
          <p:cNvSpPr>
            <a:spLocks noGrp="1"/>
          </p:cNvSpPr>
          <p:nvPr>
            <p:ph type="body" sz="quarter" idx="14"/>
          </p:nvPr>
        </p:nvSpPr>
        <p:spPr>
          <a:xfrm>
            <a:off x="568451" y="6239965"/>
            <a:ext cx="8769096" cy="715581"/>
          </a:xfrm>
        </p:spPr>
        <p:txBody>
          <a:bodyPr/>
          <a:lstStyle/>
          <a:p>
            <a:r>
              <a:rPr lang="en-US" b="1" dirty="0"/>
              <a:t>NYS STOP-DWI Mission is to </a:t>
            </a:r>
          </a:p>
          <a:p>
            <a:r>
              <a:rPr lang="en-US" dirty="0"/>
              <a:t>1) Reduce the number of persons killed or injured in alcohol and other drug-related traffic crashes</a:t>
            </a:r>
          </a:p>
          <a:p>
            <a:r>
              <a:rPr lang="en-US" dirty="0"/>
              <a:t>2) To promote DWI prevention as a public priority</a:t>
            </a:r>
          </a:p>
          <a:p>
            <a:r>
              <a:rPr lang="en-US" dirty="0"/>
              <a:t>3) Coordinate local efforts in Law Enforcement, Prosecution, Probation, Rehabilitation, Public Information, Education, and Administration.</a:t>
            </a:r>
          </a:p>
          <a:p>
            <a:endParaRPr lang="en-US" dirty="0"/>
          </a:p>
        </p:txBody>
      </p:sp>
      <p:graphicFrame>
        <p:nvGraphicFramePr>
          <p:cNvPr id="10" name="Table 9">
            <a:extLst>
              <a:ext uri="{FF2B5EF4-FFF2-40B4-BE49-F238E27FC236}">
                <a16:creationId xmlns:a16="http://schemas.microsoft.com/office/drawing/2014/main" id="{B3536797-D15E-674F-B55B-AD483924367F}"/>
              </a:ext>
            </a:extLst>
          </p:cNvPr>
          <p:cNvGraphicFramePr>
            <a:graphicFrameLocks noGrp="1"/>
          </p:cNvGraphicFramePr>
          <p:nvPr>
            <p:extLst>
              <p:ext uri="{D42A27DB-BD31-4B8C-83A1-F6EECF244321}">
                <p14:modId xmlns:p14="http://schemas.microsoft.com/office/powerpoint/2010/main" val="3185934451"/>
              </p:ext>
            </p:extLst>
          </p:nvPr>
        </p:nvGraphicFramePr>
        <p:xfrm>
          <a:off x="520702" y="2408893"/>
          <a:ext cx="4432298" cy="1492250"/>
        </p:xfrm>
        <a:graphic>
          <a:graphicData uri="http://schemas.openxmlformats.org/drawingml/2006/table">
            <a:tbl>
              <a:tblPr>
                <a:tableStyleId>{5C22544A-7EE6-4342-B048-85BDC9FD1C3A}</a:tableStyleId>
              </a:tblPr>
              <a:tblGrid>
                <a:gridCol w="2340383">
                  <a:extLst>
                    <a:ext uri="{9D8B030D-6E8A-4147-A177-3AD203B41FA5}">
                      <a16:colId xmlns:a16="http://schemas.microsoft.com/office/drawing/2014/main" val="655940331"/>
                    </a:ext>
                  </a:extLst>
                </a:gridCol>
                <a:gridCol w="697305">
                  <a:extLst>
                    <a:ext uri="{9D8B030D-6E8A-4147-A177-3AD203B41FA5}">
                      <a16:colId xmlns:a16="http://schemas.microsoft.com/office/drawing/2014/main" val="2541787521"/>
                    </a:ext>
                  </a:extLst>
                </a:gridCol>
                <a:gridCol w="697305">
                  <a:extLst>
                    <a:ext uri="{9D8B030D-6E8A-4147-A177-3AD203B41FA5}">
                      <a16:colId xmlns:a16="http://schemas.microsoft.com/office/drawing/2014/main" val="227297578"/>
                    </a:ext>
                  </a:extLst>
                </a:gridCol>
                <a:gridCol w="697305">
                  <a:extLst>
                    <a:ext uri="{9D8B030D-6E8A-4147-A177-3AD203B41FA5}">
                      <a16:colId xmlns:a16="http://schemas.microsoft.com/office/drawing/2014/main" val="3883932443"/>
                    </a:ext>
                  </a:extLst>
                </a:gridCol>
              </a:tblGrid>
              <a:tr h="215900">
                <a:tc>
                  <a:txBody>
                    <a:bodyPr/>
                    <a:lstStyle/>
                    <a:p>
                      <a:pPr algn="l" fontAlgn="b"/>
                      <a:r>
                        <a:rPr lang="en-US" sz="1400" b="1" i="0" u="none" strike="noStrike" dirty="0">
                          <a:solidFill>
                            <a:srgbClr val="000000"/>
                          </a:solidFill>
                          <a:effectLst/>
                          <a:latin typeface="+mn-lt"/>
                        </a:rPr>
                        <a:t>CAUSE OF COLLSION </a:t>
                      </a:r>
                    </a:p>
                  </a:txBody>
                  <a:tcPr marL="9525" marR="9525" marT="9525" marB="0" anchor="b"/>
                </a:tc>
                <a:tc>
                  <a:txBody>
                    <a:bodyPr/>
                    <a:lstStyle/>
                    <a:p>
                      <a:pPr algn="r" fontAlgn="b"/>
                      <a:r>
                        <a:rPr lang="en-US" sz="1200" b="1" u="none" strike="noStrike" dirty="0">
                          <a:effectLst/>
                        </a:rPr>
                        <a:t>2016</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b="1" u="none" strike="noStrike" dirty="0">
                          <a:effectLst/>
                        </a:rPr>
                        <a:t>2017</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b="1" i="0" u="none" strike="noStrike" dirty="0">
                          <a:solidFill>
                            <a:srgbClr val="000000"/>
                          </a:solidFill>
                          <a:effectLst/>
                          <a:latin typeface="Calibri" panose="020F0502020204030204" pitchFamily="34" charset="0"/>
                        </a:rPr>
                        <a:t>% Change</a:t>
                      </a:r>
                    </a:p>
                  </a:txBody>
                  <a:tcPr marL="9525" marR="9525" marT="9525" marB="0" anchor="b"/>
                </a:tc>
                <a:extLst>
                  <a:ext uri="{0D108BD9-81ED-4DB2-BD59-A6C34878D82A}">
                    <a16:rowId xmlns:a16="http://schemas.microsoft.com/office/drawing/2014/main" val="2337580257"/>
                  </a:ext>
                </a:extLst>
              </a:tr>
              <a:tr h="215900">
                <a:tc>
                  <a:txBody>
                    <a:bodyPr/>
                    <a:lstStyle/>
                    <a:p>
                      <a:pPr algn="l" fontAlgn="b"/>
                      <a:r>
                        <a:rPr lang="en-US" sz="1300" u="none" strike="noStrike" dirty="0">
                          <a:effectLst/>
                        </a:rPr>
                        <a:t>PASSENGER VEHICLE</a:t>
                      </a:r>
                      <a:endParaRPr lang="en-US" sz="1300" b="0" i="0" u="none" strike="noStrike" dirty="0">
                        <a:solidFill>
                          <a:srgbClr val="000000"/>
                        </a:solidFill>
                        <a:effectLst/>
                        <a:latin typeface="Var(--jp-code-font-family)"/>
                      </a:endParaRPr>
                    </a:p>
                  </a:txBody>
                  <a:tcPr marL="9525" marR="9525" marT="9525" marB="0" anchor="b"/>
                </a:tc>
                <a:tc>
                  <a:txBody>
                    <a:bodyPr/>
                    <a:lstStyle/>
                    <a:p>
                      <a:pPr algn="r" fontAlgn="b"/>
                      <a:r>
                        <a:rPr lang="en-US" sz="1200" u="none" strike="noStrike" dirty="0">
                          <a:effectLst/>
                        </a:rPr>
                        <a:t>232</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364</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b="0" i="0" u="none" strike="noStrike" dirty="0">
                          <a:solidFill>
                            <a:srgbClr val="FF0000"/>
                          </a:solidFill>
                          <a:effectLst/>
                          <a:latin typeface="Calibri" panose="020F0502020204030204" pitchFamily="34" charset="0"/>
                        </a:rPr>
                        <a:t>+57%</a:t>
                      </a:r>
                    </a:p>
                  </a:txBody>
                  <a:tcPr marL="9525" marR="9525" marT="9525" marB="0" anchor="b"/>
                </a:tc>
                <a:extLst>
                  <a:ext uri="{0D108BD9-81ED-4DB2-BD59-A6C34878D82A}">
                    <a16:rowId xmlns:a16="http://schemas.microsoft.com/office/drawing/2014/main" val="3195691391"/>
                  </a:ext>
                </a:extLst>
              </a:tr>
              <a:tr h="215900">
                <a:tc>
                  <a:txBody>
                    <a:bodyPr/>
                    <a:lstStyle/>
                    <a:p>
                      <a:pPr algn="l" fontAlgn="b"/>
                      <a:r>
                        <a:rPr lang="en-US" sz="1300" u="none" strike="noStrike" dirty="0">
                          <a:effectLst/>
                        </a:rPr>
                        <a:t>SPORT UTILITY / STATION WAGON</a:t>
                      </a:r>
                      <a:endParaRPr lang="en-US" sz="1300" b="0" i="0" u="none" strike="noStrike" dirty="0">
                        <a:solidFill>
                          <a:srgbClr val="000000"/>
                        </a:solidFill>
                        <a:effectLst/>
                        <a:latin typeface="Var(--jp-code-font-family)"/>
                      </a:endParaRPr>
                    </a:p>
                  </a:txBody>
                  <a:tcPr marL="9525" marR="9525" marT="9525" marB="0" anchor="b"/>
                </a:tc>
                <a:tc>
                  <a:txBody>
                    <a:bodyPr/>
                    <a:lstStyle/>
                    <a:p>
                      <a:pPr algn="r" fontAlgn="b"/>
                      <a:r>
                        <a:rPr lang="en-US" sz="1200" u="none" strike="noStrike" dirty="0">
                          <a:effectLst/>
                        </a:rPr>
                        <a:t>91</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196</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b="0" i="0" u="none" strike="noStrike" dirty="0">
                          <a:solidFill>
                            <a:srgbClr val="FF0000"/>
                          </a:solidFill>
                          <a:effectLst/>
                          <a:latin typeface="Calibri" panose="020F0502020204030204" pitchFamily="34" charset="0"/>
                        </a:rPr>
                        <a:t>+115%</a:t>
                      </a:r>
                    </a:p>
                  </a:txBody>
                  <a:tcPr marL="9525" marR="9525" marT="9525" marB="0" anchor="b"/>
                </a:tc>
                <a:extLst>
                  <a:ext uri="{0D108BD9-81ED-4DB2-BD59-A6C34878D82A}">
                    <a16:rowId xmlns:a16="http://schemas.microsoft.com/office/drawing/2014/main" val="2631688175"/>
                  </a:ext>
                </a:extLst>
              </a:tr>
              <a:tr h="215900">
                <a:tc>
                  <a:txBody>
                    <a:bodyPr/>
                    <a:lstStyle/>
                    <a:p>
                      <a:pPr algn="l" fontAlgn="b"/>
                      <a:r>
                        <a:rPr lang="en-US" sz="1300" u="none" strike="noStrike" dirty="0">
                          <a:effectLst/>
                        </a:rPr>
                        <a:t>BICYCLE</a:t>
                      </a:r>
                      <a:endParaRPr lang="en-US" sz="1300" b="0" i="0" u="none" strike="noStrike" dirty="0">
                        <a:solidFill>
                          <a:srgbClr val="000000"/>
                        </a:solidFill>
                        <a:effectLst/>
                        <a:latin typeface="Var(--jp-code-font-family)"/>
                      </a:endParaRPr>
                    </a:p>
                  </a:txBody>
                  <a:tcPr marL="9525" marR="9525" marT="9525" marB="0" anchor="b"/>
                </a:tc>
                <a:tc>
                  <a:txBody>
                    <a:bodyPr/>
                    <a:lstStyle/>
                    <a:p>
                      <a:pPr algn="r" fontAlgn="b"/>
                      <a:r>
                        <a:rPr lang="en-US" sz="1200" u="none" strike="noStrike" dirty="0">
                          <a:effectLst/>
                        </a:rPr>
                        <a:t>3</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17</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b="0" i="0" u="none" strike="noStrike" dirty="0">
                          <a:solidFill>
                            <a:srgbClr val="FF0000"/>
                          </a:solidFill>
                          <a:effectLst/>
                          <a:latin typeface="Calibri" panose="020F0502020204030204" pitchFamily="34" charset="0"/>
                        </a:rPr>
                        <a:t>+467%</a:t>
                      </a:r>
                    </a:p>
                  </a:txBody>
                  <a:tcPr marL="9525" marR="9525" marT="9525" marB="0" anchor="b"/>
                </a:tc>
                <a:extLst>
                  <a:ext uri="{0D108BD9-81ED-4DB2-BD59-A6C34878D82A}">
                    <a16:rowId xmlns:a16="http://schemas.microsoft.com/office/drawing/2014/main" val="3075116921"/>
                  </a:ext>
                </a:extLst>
              </a:tr>
              <a:tr h="215900">
                <a:tc>
                  <a:txBody>
                    <a:bodyPr/>
                    <a:lstStyle/>
                    <a:p>
                      <a:pPr algn="l" fontAlgn="b"/>
                      <a:r>
                        <a:rPr lang="en-US" sz="1300" u="none" strike="noStrike" dirty="0">
                          <a:effectLst/>
                        </a:rPr>
                        <a:t>PICK-UP TRUCK</a:t>
                      </a:r>
                      <a:endParaRPr lang="en-US" sz="1300" b="0" i="0" u="none" strike="noStrike" dirty="0">
                        <a:solidFill>
                          <a:srgbClr val="000000"/>
                        </a:solidFill>
                        <a:effectLst/>
                        <a:latin typeface="Var(--jp-code-font-family)"/>
                      </a:endParaRPr>
                    </a:p>
                  </a:txBody>
                  <a:tcPr marL="9525" marR="9525" marT="9525" marB="0" anchor="b"/>
                </a:tc>
                <a:tc>
                  <a:txBody>
                    <a:bodyPr/>
                    <a:lstStyle/>
                    <a:p>
                      <a:pPr algn="r" fontAlgn="b"/>
                      <a:r>
                        <a:rPr lang="en-US" sz="1200" u="none" strike="noStrike" dirty="0">
                          <a:effectLst/>
                        </a:rPr>
                        <a:t>8</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15</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b="0" i="0" u="none" strike="noStrike" dirty="0">
                          <a:solidFill>
                            <a:srgbClr val="FF0000"/>
                          </a:solidFill>
                          <a:effectLst/>
                          <a:latin typeface="Calibri" panose="020F0502020204030204" pitchFamily="34" charset="0"/>
                        </a:rPr>
                        <a:t>+88%</a:t>
                      </a:r>
                    </a:p>
                  </a:txBody>
                  <a:tcPr marL="9525" marR="9525" marT="9525" marB="0" anchor="b"/>
                </a:tc>
                <a:extLst>
                  <a:ext uri="{0D108BD9-81ED-4DB2-BD59-A6C34878D82A}">
                    <a16:rowId xmlns:a16="http://schemas.microsoft.com/office/drawing/2014/main" val="1522054520"/>
                  </a:ext>
                </a:extLst>
              </a:tr>
              <a:tr h="215900">
                <a:tc>
                  <a:txBody>
                    <a:bodyPr/>
                    <a:lstStyle/>
                    <a:p>
                      <a:pPr algn="l" fontAlgn="b"/>
                      <a:r>
                        <a:rPr lang="en-US" sz="1300" u="none" strike="noStrike" dirty="0">
                          <a:effectLst/>
                        </a:rPr>
                        <a:t>TAXI</a:t>
                      </a:r>
                      <a:endParaRPr lang="en-US" sz="1300" b="0" i="0" u="none" strike="noStrike" dirty="0">
                        <a:solidFill>
                          <a:srgbClr val="000000"/>
                        </a:solidFill>
                        <a:effectLst/>
                        <a:latin typeface="Var(--jp-code-font-family)"/>
                      </a:endParaRPr>
                    </a:p>
                  </a:txBody>
                  <a:tcPr marL="9525" marR="9525" marT="9525" marB="0" anchor="b"/>
                </a:tc>
                <a:tc>
                  <a:txBody>
                    <a:bodyPr/>
                    <a:lstStyle/>
                    <a:p>
                      <a:pPr algn="r" fontAlgn="b"/>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12</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b="0" i="0" u="none" strike="noStrike" dirty="0">
                          <a:solidFill>
                            <a:srgbClr val="FF0000"/>
                          </a:solidFill>
                          <a:effectLst/>
                          <a:latin typeface="Calibri" panose="020F0502020204030204" pitchFamily="34" charset="0"/>
                        </a:rPr>
                        <a:t>+200%</a:t>
                      </a:r>
                    </a:p>
                  </a:txBody>
                  <a:tcPr marL="9525" marR="9525" marT="9525" marB="0" anchor="b"/>
                </a:tc>
                <a:extLst>
                  <a:ext uri="{0D108BD9-81ED-4DB2-BD59-A6C34878D82A}">
                    <a16:rowId xmlns:a16="http://schemas.microsoft.com/office/drawing/2014/main" val="1603510077"/>
                  </a:ext>
                </a:extLst>
              </a:tr>
            </a:tbl>
          </a:graphicData>
        </a:graphic>
      </p:graphicFrame>
      <p:sp>
        <p:nvSpPr>
          <p:cNvPr id="26" name="TextBox 25">
            <a:extLst>
              <a:ext uri="{FF2B5EF4-FFF2-40B4-BE49-F238E27FC236}">
                <a16:creationId xmlns:a16="http://schemas.microsoft.com/office/drawing/2014/main" id="{11F1F1C2-4851-AD47-8E2A-8B3B59B76BEF}"/>
              </a:ext>
            </a:extLst>
          </p:cNvPr>
          <p:cNvSpPr txBox="1"/>
          <p:nvPr/>
        </p:nvSpPr>
        <p:spPr>
          <a:xfrm>
            <a:off x="416496" y="1791485"/>
            <a:ext cx="5319792" cy="582724"/>
          </a:xfrm>
          <a:prstGeom prst="rect">
            <a:avLst/>
          </a:prstGeom>
          <a:noFill/>
          <a:ln w="9525">
            <a:noFill/>
          </a:ln>
        </p:spPr>
        <p:txBody>
          <a:bodyPr wrap="square" lIns="0" tIns="0" rIns="0" bIns="0" rtlCol="0">
            <a:spAutoFit/>
          </a:bodyPr>
          <a:lstStyle/>
          <a:p>
            <a:pPr algn="ctr">
              <a:lnSpc>
                <a:spcPct val="90000"/>
              </a:lnSpc>
              <a:spcBef>
                <a:spcPts val="0"/>
              </a:spcBef>
            </a:pPr>
            <a:r>
              <a:rPr lang="en-US" sz="1400" dirty="0">
                <a:latin typeface="Helvetica" pitchFamily="2" charset="0"/>
              </a:rPr>
              <a:t>AR COLLISIONS BROKEN DOWN BY TOP 5 VEHICLE TYPES </a:t>
            </a:r>
          </a:p>
          <a:p>
            <a:pPr algn="ctr">
              <a:lnSpc>
                <a:spcPct val="90000"/>
              </a:lnSpc>
              <a:spcBef>
                <a:spcPts val="0"/>
              </a:spcBef>
            </a:pPr>
            <a:r>
              <a:rPr lang="en-US" sz="1400" dirty="0">
                <a:latin typeface="Helvetica" pitchFamily="2" charset="0"/>
              </a:rPr>
              <a:t>IN 2016 AND 2017</a:t>
            </a:r>
          </a:p>
          <a:p>
            <a:pPr algn="ctr">
              <a:lnSpc>
                <a:spcPct val="90000"/>
              </a:lnSpc>
              <a:spcBef>
                <a:spcPts val="0"/>
              </a:spcBef>
            </a:pPr>
            <a:endParaRPr lang="en-US" sz="1400" b="0" dirty="0">
              <a:latin typeface="Helvetica" pitchFamily="2" charset="0"/>
              <a:cs typeface="Arial" pitchFamily="34" charset="0"/>
            </a:endParaRPr>
          </a:p>
        </p:txBody>
      </p:sp>
      <p:sp>
        <p:nvSpPr>
          <p:cNvPr id="14" name="TextBox 13">
            <a:extLst>
              <a:ext uri="{FF2B5EF4-FFF2-40B4-BE49-F238E27FC236}">
                <a16:creationId xmlns:a16="http://schemas.microsoft.com/office/drawing/2014/main" id="{6318E521-BD37-A64A-88F2-4059D2AEE926}"/>
              </a:ext>
            </a:extLst>
          </p:cNvPr>
          <p:cNvSpPr txBox="1"/>
          <p:nvPr/>
        </p:nvSpPr>
        <p:spPr>
          <a:xfrm>
            <a:off x="505862" y="4155994"/>
            <a:ext cx="4447138" cy="207749"/>
          </a:xfrm>
          <a:prstGeom prst="rect">
            <a:avLst/>
          </a:prstGeom>
          <a:noFill/>
          <a:ln w="9525">
            <a:noFill/>
          </a:ln>
        </p:spPr>
        <p:txBody>
          <a:bodyPr wrap="square" lIns="0" tIns="0" rIns="0" bIns="0" rtlCol="0">
            <a:spAutoFit/>
          </a:bodyPr>
          <a:lstStyle/>
          <a:p>
            <a:pPr>
              <a:lnSpc>
                <a:spcPct val="90000"/>
              </a:lnSpc>
              <a:spcBef>
                <a:spcPts val="0"/>
              </a:spcBef>
            </a:pPr>
            <a:r>
              <a:rPr lang="en-US" sz="1500" dirty="0">
                <a:latin typeface="+mn-lt"/>
                <a:cs typeface="Arial" pitchFamily="34" charset="0"/>
              </a:rPr>
              <a:t>Total Alcohol Related Collisions: </a:t>
            </a:r>
          </a:p>
        </p:txBody>
      </p:sp>
      <p:graphicFrame>
        <p:nvGraphicFramePr>
          <p:cNvPr id="15" name="Chart 14">
            <a:extLst>
              <a:ext uri="{FF2B5EF4-FFF2-40B4-BE49-F238E27FC236}">
                <a16:creationId xmlns:a16="http://schemas.microsoft.com/office/drawing/2014/main" id="{2525AF83-074D-F34F-B1D2-4B91D9178204}"/>
              </a:ext>
            </a:extLst>
          </p:cNvPr>
          <p:cNvGraphicFramePr/>
          <p:nvPr>
            <p:extLst>
              <p:ext uri="{D42A27DB-BD31-4B8C-83A1-F6EECF244321}">
                <p14:modId xmlns:p14="http://schemas.microsoft.com/office/powerpoint/2010/main" val="109402393"/>
              </p:ext>
            </p:extLst>
          </p:nvPr>
        </p:nvGraphicFramePr>
        <p:xfrm>
          <a:off x="126851" y="1972102"/>
          <a:ext cx="4826148" cy="35439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1" name="Chart 30">
            <a:extLst>
              <a:ext uri="{FF2B5EF4-FFF2-40B4-BE49-F238E27FC236}">
                <a16:creationId xmlns:a16="http://schemas.microsoft.com/office/drawing/2014/main" id="{4223F837-7D98-9D42-BCEE-7AA3A0C7D56D}"/>
              </a:ext>
            </a:extLst>
          </p:cNvPr>
          <p:cNvGraphicFramePr/>
          <p:nvPr>
            <p:extLst>
              <p:ext uri="{D42A27DB-BD31-4B8C-83A1-F6EECF244321}">
                <p14:modId xmlns:p14="http://schemas.microsoft.com/office/powerpoint/2010/main" val="2094584921"/>
              </p:ext>
            </p:extLst>
          </p:nvPr>
        </p:nvGraphicFramePr>
        <p:xfrm>
          <a:off x="716456" y="2980215"/>
          <a:ext cx="2937267" cy="3543930"/>
        </p:xfrm>
        <a:graphic>
          <a:graphicData uri="http://schemas.openxmlformats.org/drawingml/2006/chart">
            <c:chart xmlns:c="http://schemas.openxmlformats.org/drawingml/2006/chart" xmlns:r="http://schemas.openxmlformats.org/officeDocument/2006/relationships" r:id="rId6"/>
          </a:graphicData>
        </a:graphic>
      </p:graphicFrame>
      <p:sp>
        <p:nvSpPr>
          <p:cNvPr id="16" name="TextBox 15">
            <a:extLst>
              <a:ext uri="{FF2B5EF4-FFF2-40B4-BE49-F238E27FC236}">
                <a16:creationId xmlns:a16="http://schemas.microsoft.com/office/drawing/2014/main" id="{D0565ED5-DAB9-174B-AC49-625DFD51AC13}"/>
              </a:ext>
            </a:extLst>
          </p:cNvPr>
          <p:cNvSpPr txBox="1"/>
          <p:nvPr/>
        </p:nvSpPr>
        <p:spPr>
          <a:xfrm>
            <a:off x="499877" y="5154148"/>
            <a:ext cx="3006979" cy="207749"/>
          </a:xfrm>
          <a:prstGeom prst="rect">
            <a:avLst/>
          </a:prstGeom>
          <a:noFill/>
          <a:ln w="9525">
            <a:noFill/>
          </a:ln>
        </p:spPr>
        <p:txBody>
          <a:bodyPr wrap="square" lIns="0" tIns="0" rIns="0" bIns="0" rtlCol="0">
            <a:spAutoFit/>
          </a:bodyPr>
          <a:lstStyle/>
          <a:p>
            <a:pPr>
              <a:lnSpc>
                <a:spcPct val="90000"/>
              </a:lnSpc>
              <a:spcBef>
                <a:spcPts val="0"/>
              </a:spcBef>
            </a:pPr>
            <a:r>
              <a:rPr lang="en-US" sz="1500" dirty="0">
                <a:latin typeface="+mn-lt"/>
                <a:cs typeface="Arial" pitchFamily="34" charset="0"/>
              </a:rPr>
              <a:t>Total </a:t>
            </a:r>
            <a:r>
              <a:rPr lang="en-US" sz="1500" dirty="0">
                <a:latin typeface="+mj-lt"/>
                <a:cs typeface="Arial" pitchFamily="34" charset="0"/>
              </a:rPr>
              <a:t>Alcohol</a:t>
            </a:r>
            <a:r>
              <a:rPr lang="en-US" sz="1500" dirty="0">
                <a:latin typeface="+mn-lt"/>
                <a:cs typeface="Arial" pitchFamily="34" charset="0"/>
              </a:rPr>
              <a:t> Related Injuries: </a:t>
            </a:r>
          </a:p>
        </p:txBody>
      </p:sp>
      <p:sp>
        <p:nvSpPr>
          <p:cNvPr id="17" name="TextBox 16">
            <a:extLst>
              <a:ext uri="{FF2B5EF4-FFF2-40B4-BE49-F238E27FC236}">
                <a16:creationId xmlns:a16="http://schemas.microsoft.com/office/drawing/2014/main" id="{FE9AEEAE-7D6D-134C-AA5F-E2315F7FD210}"/>
              </a:ext>
            </a:extLst>
          </p:cNvPr>
          <p:cNvSpPr txBox="1"/>
          <p:nvPr/>
        </p:nvSpPr>
        <p:spPr>
          <a:xfrm>
            <a:off x="4476984" y="4655907"/>
            <a:ext cx="980069" cy="207749"/>
          </a:xfrm>
          <a:prstGeom prst="rect">
            <a:avLst/>
          </a:prstGeom>
          <a:noFill/>
          <a:ln w="9525">
            <a:noFill/>
          </a:ln>
        </p:spPr>
        <p:txBody>
          <a:bodyPr wrap="square" lIns="0" tIns="0" rIns="0" bIns="0" rtlCol="0">
            <a:spAutoFit/>
          </a:bodyPr>
          <a:lstStyle/>
          <a:p>
            <a:pPr>
              <a:lnSpc>
                <a:spcPct val="90000"/>
              </a:lnSpc>
              <a:spcBef>
                <a:spcPts val="0"/>
              </a:spcBef>
            </a:pPr>
            <a:r>
              <a:rPr lang="en-US" sz="1500" b="0" dirty="0">
                <a:solidFill>
                  <a:srgbClr val="FF0000"/>
                </a:solidFill>
                <a:latin typeface="+mn-lt"/>
                <a:cs typeface="Arial" pitchFamily="34" charset="0"/>
              </a:rPr>
              <a:t>+ 76% YoY</a:t>
            </a:r>
          </a:p>
        </p:txBody>
      </p:sp>
      <p:sp>
        <p:nvSpPr>
          <p:cNvPr id="32" name="TextBox 31">
            <a:extLst>
              <a:ext uri="{FF2B5EF4-FFF2-40B4-BE49-F238E27FC236}">
                <a16:creationId xmlns:a16="http://schemas.microsoft.com/office/drawing/2014/main" id="{5B6E60AA-9C98-AC48-95A6-3BB43E048F15}"/>
              </a:ext>
            </a:extLst>
          </p:cNvPr>
          <p:cNvSpPr txBox="1"/>
          <p:nvPr/>
        </p:nvSpPr>
        <p:spPr>
          <a:xfrm>
            <a:off x="3458679" y="5652870"/>
            <a:ext cx="1206287" cy="207749"/>
          </a:xfrm>
          <a:prstGeom prst="rect">
            <a:avLst/>
          </a:prstGeom>
          <a:noFill/>
          <a:ln w="9525">
            <a:noFill/>
          </a:ln>
        </p:spPr>
        <p:txBody>
          <a:bodyPr wrap="square" lIns="0" tIns="0" rIns="0" bIns="0" rtlCol="0">
            <a:spAutoFit/>
          </a:bodyPr>
          <a:lstStyle/>
          <a:p>
            <a:pPr>
              <a:lnSpc>
                <a:spcPct val="90000"/>
              </a:lnSpc>
              <a:spcBef>
                <a:spcPts val="0"/>
              </a:spcBef>
            </a:pPr>
            <a:r>
              <a:rPr lang="en-US" sz="1500" b="0" dirty="0">
                <a:solidFill>
                  <a:srgbClr val="FF0000"/>
                </a:solidFill>
                <a:latin typeface="+mn-lt"/>
                <a:cs typeface="Arial" pitchFamily="34" charset="0"/>
              </a:rPr>
              <a:t>+ 52% YoY</a:t>
            </a:r>
          </a:p>
        </p:txBody>
      </p:sp>
    </p:spTree>
    <p:extLst>
      <p:ext uri="{BB962C8B-B14F-4D97-AF65-F5344CB8AC3E}">
        <p14:creationId xmlns:p14="http://schemas.microsoft.com/office/powerpoint/2010/main" val="2208774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949FD83-9BA2-4543-81C5-181C5024751C}"/>
              </a:ext>
            </a:extLst>
          </p:cNvPr>
          <p:cNvSpPr>
            <a:spLocks noGrp="1"/>
          </p:cNvSpPr>
          <p:nvPr>
            <p:ph type="body" sz="quarter" idx="10"/>
          </p:nvPr>
        </p:nvSpPr>
        <p:spPr/>
        <p:txBody>
          <a:bodyPr/>
          <a:lstStyle/>
          <a:p>
            <a:endParaRPr lang="en-US" dirty="0"/>
          </a:p>
        </p:txBody>
      </p:sp>
      <p:sp useBgFill="1">
        <p:nvSpPr>
          <p:cNvPr id="5" name="Text Placeholder 4">
            <a:extLst>
              <a:ext uri="{FF2B5EF4-FFF2-40B4-BE49-F238E27FC236}">
                <a16:creationId xmlns:a16="http://schemas.microsoft.com/office/drawing/2014/main" id="{C59746E6-F2C1-4C46-8762-FBC125A1089F}"/>
              </a:ext>
            </a:extLst>
          </p:cNvPr>
          <p:cNvSpPr>
            <a:spLocks noGrp="1"/>
          </p:cNvSpPr>
          <p:nvPr>
            <p:ph type="body" sz="quarter" idx="12"/>
          </p:nvPr>
        </p:nvSpPr>
        <p:spPr>
          <a:xfrm>
            <a:off x="551480" y="606507"/>
            <a:ext cx="9152292" cy="1030475"/>
          </a:xfrm>
        </p:spPr>
        <p:txBody>
          <a:bodyPr/>
          <a:lstStyle/>
          <a:p>
            <a:r>
              <a:rPr lang="en-US" sz="2400" i="1" dirty="0">
                <a:latin typeface="Century Schoolbook" panose="02040604050505020304" pitchFamily="18" charset="0"/>
              </a:rPr>
              <a:t>Cyclist &amp; Pedestrian (CP) collisions</a:t>
            </a:r>
            <a:r>
              <a:rPr lang="en-US" sz="2400" i="1" baseline="30000" dirty="0">
                <a:latin typeface="Century Schoolbook" panose="02040604050505020304" pitchFamily="18" charset="0"/>
              </a:rPr>
              <a:t>3</a:t>
            </a:r>
            <a:r>
              <a:rPr lang="en-US" sz="2400" i="1" dirty="0">
                <a:latin typeface="Century Schoolbook" panose="02040604050505020304" pitchFamily="18" charset="0"/>
              </a:rPr>
              <a:t> dropped 8% from 2016 to 2017; What steps can the city council take to make streets even safer for non-vehicular travelers?</a:t>
            </a:r>
          </a:p>
        </p:txBody>
      </p:sp>
      <p:grpSp>
        <p:nvGrpSpPr>
          <p:cNvPr id="28" name="Group 102">
            <a:extLst>
              <a:ext uri="{FF2B5EF4-FFF2-40B4-BE49-F238E27FC236}">
                <a16:creationId xmlns:a16="http://schemas.microsoft.com/office/drawing/2014/main" id="{8B6AD7FF-B3D5-49FB-B7EC-0744EBA1C983}"/>
              </a:ext>
            </a:extLst>
          </p:cNvPr>
          <p:cNvGrpSpPr/>
          <p:nvPr/>
        </p:nvGrpSpPr>
        <p:grpSpPr>
          <a:xfrm>
            <a:off x="332802" y="1844824"/>
            <a:ext cx="5336742" cy="3771871"/>
            <a:chOff x="736600" y="2784715"/>
            <a:chExt cx="4720456" cy="3362729"/>
          </a:xfrm>
        </p:grpSpPr>
        <p:sp>
          <p:nvSpPr>
            <p:cNvPr id="29" name="RbLeanShape Left Angle 225">
              <a:extLst>
                <a:ext uri="{FF2B5EF4-FFF2-40B4-BE49-F238E27FC236}">
                  <a16:creationId xmlns:a16="http://schemas.microsoft.com/office/drawing/2014/main" id="{1AD52002-AB3B-442C-B4B9-EE2B18830FB6}"/>
                </a:ext>
              </a:extLst>
            </p:cNvPr>
            <p:cNvSpPr/>
            <p:nvPr>
              <p:custDataLst>
                <p:tags r:id="rId1"/>
              </p:custDataLst>
            </p:nvPr>
          </p:nvSpPr>
          <p:spPr>
            <a:xfrm>
              <a:off x="736600" y="2784715"/>
              <a:ext cx="4720456" cy="216001"/>
            </a:xfrm>
            <a:custGeom>
              <a:avLst/>
              <a:gdLst>
                <a:gd name="connsiteX0" fmla="*/ 0 w 1270000"/>
                <a:gd name="connsiteY0" fmla="*/ 0 h 476250"/>
                <a:gd name="connsiteX1" fmla="*/ 1270000 w 1270000"/>
                <a:gd name="connsiteY1" fmla="*/ 0 h 476250"/>
                <a:gd name="connsiteX2" fmla="*/ 1270000 w 1270000"/>
                <a:gd name="connsiteY2" fmla="*/ 476250 h 476250"/>
              </a:gdLst>
              <a:ahLst/>
              <a:cxnLst>
                <a:cxn ang="0">
                  <a:pos x="connsiteX0" y="connsiteY0"/>
                </a:cxn>
                <a:cxn ang="0">
                  <a:pos x="connsiteX1" y="connsiteY1"/>
                </a:cxn>
                <a:cxn ang="0">
                  <a:pos x="connsiteX2" y="connsiteY2"/>
                </a:cxn>
              </a:cxnLst>
              <a:rect l="l" t="t" r="r" b="b"/>
              <a:pathLst>
                <a:path w="1270000" h="476250">
                  <a:moveTo>
                    <a:pt x="0" y="0"/>
                  </a:moveTo>
                  <a:lnTo>
                    <a:pt x="1270000" y="0"/>
                  </a:lnTo>
                  <a:lnTo>
                    <a:pt x="1270000" y="476250"/>
                  </a:lnTo>
                </a:path>
              </a:pathLst>
            </a:custGeom>
            <a:noFill/>
            <a:ln w="19050" cap="flat" cmpd="sng" algn="ctr">
              <a:solidFill>
                <a:schemeClr val="tx1"/>
              </a:solidFill>
              <a:prstDash val="solid"/>
            </a:ln>
            <a:effectLst/>
          </p:spPr>
          <p:txBody>
            <a:bodyPr vert="horz" wrap="square" lIns="0" tIns="89999" rIns="0" bIns="0" rtlCol="0" anchor="t" anchorCtr="0">
              <a:noAutofit/>
            </a:bodyPr>
            <a:lstStyle/>
            <a:p>
              <a:pPr marL="0" marR="0" lvl="0" indent="0" defTabSz="914400" eaLnBrk="1" fontAlgn="ctr" latinLnBrk="0" hangingPunct="1">
                <a:lnSpc>
                  <a:spcPct val="100000"/>
                </a:lnSpc>
                <a:spcBef>
                  <a:spcPts val="0"/>
                </a:spcBef>
                <a:spcAft>
                  <a:spcPts val="0"/>
                </a:spcAft>
                <a:buClrTx/>
                <a:buSzTx/>
                <a:buFontTx/>
                <a:buNone/>
                <a:tabLst/>
                <a:defRPr/>
              </a:pPr>
              <a:endParaRPr kumimoji="0" lang="fr-FR" b="0" i="0" u="none" strike="noStrike" kern="0" cap="none" spc="0" normalizeH="0" baseline="0" noProof="0" dirty="0">
                <a:ln>
                  <a:noFill/>
                </a:ln>
                <a:solidFill>
                  <a:srgbClr val="000000"/>
                </a:solidFill>
                <a:effectLst/>
                <a:uLnTx/>
                <a:uFillTx/>
                <a:latin typeface="Helvetica LT Std" panose="020B0504020202020204" pitchFamily="34" charset="0"/>
              </a:endParaRPr>
            </a:p>
          </p:txBody>
        </p:sp>
        <p:cxnSp>
          <p:nvCxnSpPr>
            <p:cNvPr id="30" name="Horizontal Line">
              <a:extLst>
                <a:ext uri="{FF2B5EF4-FFF2-40B4-BE49-F238E27FC236}">
                  <a16:creationId xmlns:a16="http://schemas.microsoft.com/office/drawing/2014/main" id="{510F70B3-724C-4AD2-B2F7-02A1FD109653}"/>
                </a:ext>
              </a:extLst>
            </p:cNvPr>
            <p:cNvCxnSpPr>
              <a:cxnSpLocks/>
            </p:cNvCxnSpPr>
            <p:nvPr>
              <p:custDataLst>
                <p:tags r:id="rId2"/>
              </p:custDataLst>
            </p:nvPr>
          </p:nvCxnSpPr>
          <p:spPr>
            <a:xfrm>
              <a:off x="5457056" y="3212676"/>
              <a:ext cx="0" cy="2934768"/>
            </a:xfrm>
            <a:prstGeom prst="line">
              <a:avLst/>
            </a:prstGeom>
            <a:noFill/>
            <a:ln w="19050" cap="flat" cmpd="sng" algn="ctr">
              <a:solidFill>
                <a:schemeClr val="tx1"/>
              </a:solidFill>
              <a:prstDash val="solid"/>
            </a:ln>
            <a:effectLst/>
          </p:spPr>
        </p:cxnSp>
      </p:grpSp>
      <p:sp>
        <p:nvSpPr>
          <p:cNvPr id="13" name="Rectangle 12">
            <a:extLst>
              <a:ext uri="{FF2B5EF4-FFF2-40B4-BE49-F238E27FC236}">
                <a16:creationId xmlns:a16="http://schemas.microsoft.com/office/drawing/2014/main" id="{ACD59B49-4181-D540-B1B2-79E1163B8DFC}"/>
              </a:ext>
            </a:extLst>
          </p:cNvPr>
          <p:cNvSpPr/>
          <p:nvPr/>
        </p:nvSpPr>
        <p:spPr>
          <a:xfrm>
            <a:off x="0" y="0"/>
            <a:ext cx="9906000" cy="582560"/>
          </a:xfrm>
          <a:prstGeom prst="rect">
            <a:avLst/>
          </a:prstGeom>
          <a:solidFill>
            <a:schemeClr val="accent1"/>
          </a:solidFill>
          <a:ln w="9525" cmpd="sng">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24" name="Rectangle 23">
            <a:extLst>
              <a:ext uri="{FF2B5EF4-FFF2-40B4-BE49-F238E27FC236}">
                <a16:creationId xmlns:a16="http://schemas.microsoft.com/office/drawing/2014/main" id="{C3C51117-3D98-7F4D-A021-782A91A56023}"/>
              </a:ext>
            </a:extLst>
          </p:cNvPr>
          <p:cNvSpPr/>
          <p:nvPr/>
        </p:nvSpPr>
        <p:spPr>
          <a:xfrm>
            <a:off x="3800872" y="2832952"/>
            <a:ext cx="864096" cy="740064"/>
          </a:xfrm>
          <a:prstGeom prst="rect">
            <a:avLst/>
          </a:prstGeom>
          <a:noFill/>
          <a:ln>
            <a:solidFill>
              <a:schemeClr val="accent6"/>
            </a:solid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25" name="Rectangle 24">
            <a:extLst>
              <a:ext uri="{FF2B5EF4-FFF2-40B4-BE49-F238E27FC236}">
                <a16:creationId xmlns:a16="http://schemas.microsoft.com/office/drawing/2014/main" id="{544B2103-8CCC-5646-B9A5-FE3011B744B3}"/>
              </a:ext>
            </a:extLst>
          </p:cNvPr>
          <p:cNvSpPr/>
          <p:nvPr/>
        </p:nvSpPr>
        <p:spPr>
          <a:xfrm>
            <a:off x="2172961" y="3193844"/>
            <a:ext cx="619799" cy="778511"/>
          </a:xfrm>
          <a:prstGeom prst="rect">
            <a:avLst/>
          </a:prstGeom>
          <a:noFill/>
          <a:ln>
            <a:solidFill>
              <a:schemeClr val="accent6"/>
            </a:solidFill>
          </a:ln>
        </p:spPr>
        <p:style>
          <a:lnRef idx="2">
            <a:schemeClr val="dk1"/>
          </a:lnRef>
          <a:fillRef idx="1">
            <a:schemeClr val="lt1"/>
          </a:fillRef>
          <a:effectRef idx="0">
            <a:schemeClr val="dk1"/>
          </a:effectRef>
          <a:fontRef idx="minor">
            <a:schemeClr val="dk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11" name="TextBox 10">
            <a:extLst>
              <a:ext uri="{FF2B5EF4-FFF2-40B4-BE49-F238E27FC236}">
                <a16:creationId xmlns:a16="http://schemas.microsoft.com/office/drawing/2014/main" id="{C3910DF9-FA8D-8549-99DC-2E61D453F14D}"/>
              </a:ext>
            </a:extLst>
          </p:cNvPr>
          <p:cNvSpPr txBox="1"/>
          <p:nvPr/>
        </p:nvSpPr>
        <p:spPr>
          <a:xfrm>
            <a:off x="850039" y="2327075"/>
            <a:ext cx="4464495" cy="582724"/>
          </a:xfrm>
          <a:prstGeom prst="rect">
            <a:avLst/>
          </a:prstGeom>
          <a:noFill/>
          <a:ln w="9525">
            <a:noFill/>
          </a:ln>
        </p:spPr>
        <p:txBody>
          <a:bodyPr wrap="square" lIns="0" tIns="0" rIns="0" bIns="0" rtlCol="0">
            <a:spAutoFit/>
          </a:bodyPr>
          <a:lstStyle/>
          <a:p>
            <a:pPr algn="ctr">
              <a:lnSpc>
                <a:spcPct val="90000"/>
              </a:lnSpc>
              <a:spcBef>
                <a:spcPts val="0"/>
              </a:spcBef>
            </a:pPr>
            <a:r>
              <a:rPr lang="en-US" sz="1400" dirty="0">
                <a:latin typeface="Helvetica" pitchFamily="2" charset="0"/>
              </a:rPr>
              <a:t>CAUSES OF CP COLLISIONS IN MAJOR INTERSECTIONS DURING RUSH HOUR IN 2017</a:t>
            </a:r>
          </a:p>
          <a:p>
            <a:pPr algn="ctr">
              <a:lnSpc>
                <a:spcPct val="90000"/>
              </a:lnSpc>
              <a:spcBef>
                <a:spcPts val="0"/>
              </a:spcBef>
            </a:pPr>
            <a:endParaRPr lang="en-US" sz="1400" b="0" dirty="0">
              <a:latin typeface="Helvetica" pitchFamily="2" charset="0"/>
              <a:cs typeface="Arial" pitchFamily="34" charset="0"/>
            </a:endParaRPr>
          </a:p>
        </p:txBody>
      </p:sp>
      <p:graphicFrame>
        <p:nvGraphicFramePr>
          <p:cNvPr id="18" name="Chart 17">
            <a:extLst>
              <a:ext uri="{FF2B5EF4-FFF2-40B4-BE49-F238E27FC236}">
                <a16:creationId xmlns:a16="http://schemas.microsoft.com/office/drawing/2014/main" id="{CBA7D19C-A012-374F-87A1-D2027177079C}"/>
              </a:ext>
            </a:extLst>
          </p:cNvPr>
          <p:cNvGraphicFramePr/>
          <p:nvPr>
            <p:extLst>
              <p:ext uri="{D42A27DB-BD31-4B8C-83A1-F6EECF244321}">
                <p14:modId xmlns:p14="http://schemas.microsoft.com/office/powerpoint/2010/main" val="1556948358"/>
              </p:ext>
            </p:extLst>
          </p:nvPr>
        </p:nvGraphicFramePr>
        <p:xfrm>
          <a:off x="677165" y="2784098"/>
          <a:ext cx="4810241" cy="3000835"/>
        </p:xfrm>
        <a:graphic>
          <a:graphicData uri="http://schemas.openxmlformats.org/drawingml/2006/chart">
            <c:chart xmlns:c="http://schemas.openxmlformats.org/drawingml/2006/chart" xmlns:r="http://schemas.openxmlformats.org/officeDocument/2006/relationships" r:id="rId4"/>
          </a:graphicData>
        </a:graphic>
      </p:graphicFrame>
      <p:sp>
        <p:nvSpPr>
          <p:cNvPr id="22" name="Rectangle 21">
            <a:extLst>
              <a:ext uri="{FF2B5EF4-FFF2-40B4-BE49-F238E27FC236}">
                <a16:creationId xmlns:a16="http://schemas.microsoft.com/office/drawing/2014/main" id="{D8F73917-B715-E54F-869A-EE457D252D60}"/>
              </a:ext>
            </a:extLst>
          </p:cNvPr>
          <p:cNvSpPr/>
          <p:nvPr/>
        </p:nvSpPr>
        <p:spPr>
          <a:xfrm>
            <a:off x="5842416" y="1615752"/>
            <a:ext cx="3976542" cy="4293483"/>
          </a:xfrm>
          <a:prstGeom prst="rect">
            <a:avLst/>
          </a:prstGeom>
        </p:spPr>
        <p:txBody>
          <a:bodyPr wrap="square">
            <a:spAutoFit/>
          </a:bodyPr>
          <a:lstStyle/>
          <a:p>
            <a:pPr lvl="0"/>
            <a:endParaRPr lang="en-US" dirty="0"/>
          </a:p>
          <a:p>
            <a:pPr lvl="0"/>
            <a:r>
              <a:rPr lang="en-US" b="1" dirty="0"/>
              <a:t>Cause 1: </a:t>
            </a:r>
            <a:r>
              <a:rPr lang="en-US" b="0" dirty="0"/>
              <a:t>Right of way is unclear for pedestrians, cyclists and motorists. </a:t>
            </a:r>
          </a:p>
          <a:p>
            <a:pPr lvl="0"/>
            <a:endParaRPr lang="en-US" dirty="0"/>
          </a:p>
          <a:p>
            <a:r>
              <a:rPr lang="en-US" b="1" dirty="0"/>
              <a:t>Recommendation 1: Clearly painted pedestrian X-ings, bike lanes, updated walk signals attached to traffic lights, and cross walk signage must be in place at all key transit intersections. </a:t>
            </a:r>
            <a:r>
              <a:rPr lang="en-US" dirty="0"/>
              <a:t>E</a:t>
            </a:r>
            <a:r>
              <a:rPr lang="en-US" b="1" dirty="0"/>
              <a:t>ven if there is a bike lane on one street, there is no bike lane to turn onto safely at the 3 most collision prone intersections. </a:t>
            </a:r>
          </a:p>
          <a:p>
            <a:endParaRPr lang="en-US" dirty="0"/>
          </a:p>
          <a:p>
            <a:pPr lvl="0"/>
            <a:r>
              <a:rPr lang="en-US" b="1" dirty="0"/>
              <a:t>Cause 2: </a:t>
            </a:r>
            <a:r>
              <a:rPr lang="en-US" b="0" dirty="0"/>
              <a:t>Driver Inattention causes the largest share of cyclist collisions and second largest share of pedestrian collisions</a:t>
            </a:r>
          </a:p>
          <a:p>
            <a:pPr lvl="0"/>
            <a:endParaRPr lang="en-US" dirty="0"/>
          </a:p>
          <a:p>
            <a:pPr lvl="0"/>
            <a:r>
              <a:rPr lang="en-US" b="1" dirty="0"/>
              <a:t>Recommendation 2: Street signs to look in their blind spots for cyclists, billboards and flashing right of way signals are all ways to remind motorists to stay vigilant of cyclists and pedestrians in their blind spot. </a:t>
            </a:r>
          </a:p>
        </p:txBody>
      </p:sp>
      <p:sp>
        <p:nvSpPr>
          <p:cNvPr id="26" name="TextBox 25">
            <a:extLst>
              <a:ext uri="{FF2B5EF4-FFF2-40B4-BE49-F238E27FC236}">
                <a16:creationId xmlns:a16="http://schemas.microsoft.com/office/drawing/2014/main" id="{7D2D9020-8134-CB47-BCBA-B733E9AB018E}"/>
              </a:ext>
            </a:extLst>
          </p:cNvPr>
          <p:cNvSpPr txBox="1"/>
          <p:nvPr/>
        </p:nvSpPr>
        <p:spPr>
          <a:xfrm>
            <a:off x="129342" y="6378040"/>
            <a:ext cx="9647316" cy="553998"/>
          </a:xfrm>
          <a:prstGeom prst="rect">
            <a:avLst/>
          </a:prstGeom>
          <a:noFill/>
        </p:spPr>
        <p:txBody>
          <a:bodyPr wrap="square" rtlCol="0">
            <a:spAutoFit/>
          </a:bodyPr>
          <a:lstStyle/>
          <a:p>
            <a:r>
              <a:rPr lang="en-US" sz="1000" b="0" baseline="30000" dirty="0">
                <a:latin typeface="Helvetica" pitchFamily="2" charset="0"/>
              </a:rPr>
              <a:t>3 </a:t>
            </a:r>
            <a:r>
              <a:rPr lang="en-US" sz="1000" b="0" dirty="0">
                <a:latin typeface="Helvetica" pitchFamily="2" charset="0"/>
              </a:rPr>
              <a:t>Data sourced from all accidents which caused at least 1 pedestrian / cyclist injury or death in 2017 and 2018 in Brooklyn.  These are the top 4 identified reasons for cyclist and pedestrian injury (injuries related to backing up for pedestrian collisions were excluded as there is no clear solution to resolving this other than additional signage at parking meters or alleyways. </a:t>
            </a:r>
          </a:p>
        </p:txBody>
      </p:sp>
    </p:spTree>
    <p:extLst>
      <p:ext uri="{BB962C8B-B14F-4D97-AF65-F5344CB8AC3E}">
        <p14:creationId xmlns:p14="http://schemas.microsoft.com/office/powerpoint/2010/main" val="4214946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31" name="Object 30" hidden="1">
            <a:extLst>
              <a:ext uri="{FF2B5EF4-FFF2-40B4-BE49-F238E27FC236}">
                <a16:creationId xmlns:a16="http://schemas.microsoft.com/office/drawing/2014/main" id="{0C28BEC5-05A4-4CFC-9AC5-8435AD8769AE}"/>
              </a:ext>
            </a:extLst>
          </p:cNvPr>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450509" name="think-cell Slide" r:id="rId4" imgW="526" imgH="526" progId="TCLayout.ActiveDocument.1">
                  <p:embed/>
                </p:oleObj>
              </mc:Choice>
              <mc:Fallback>
                <p:oleObj name="think-cell Slide" r:id="rId4" imgW="526" imgH="526" progId="TCLayout.ActiveDocument.1">
                  <p:embed/>
                  <p:pic>
                    <p:nvPicPr>
                      <p:cNvPr id="31" name="Object 30" hidden="1">
                        <a:extLst>
                          <a:ext uri="{FF2B5EF4-FFF2-40B4-BE49-F238E27FC236}">
                            <a16:creationId xmlns:a16="http://schemas.microsoft.com/office/drawing/2014/main" id="{0C28BEC5-05A4-4CFC-9AC5-8435AD8769AE}"/>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3" name="Rectangle 2">
            <a:extLst>
              <a:ext uri="{FF2B5EF4-FFF2-40B4-BE49-F238E27FC236}">
                <a16:creationId xmlns:a16="http://schemas.microsoft.com/office/drawing/2014/main" id="{CA415292-4227-4CBE-962E-82F51FF29233}"/>
              </a:ext>
            </a:extLst>
          </p:cNvPr>
          <p:cNvSpPr/>
          <p:nvPr/>
        </p:nvSpPr>
        <p:spPr>
          <a:xfrm>
            <a:off x="4987718" y="2241099"/>
            <a:ext cx="3337173" cy="3341398"/>
          </a:xfrm>
          <a:prstGeom prst="rect">
            <a:avLst/>
          </a:prstGeom>
          <a:solidFill>
            <a:schemeClr val="accent1"/>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accent6"/>
              </a:solidFill>
              <a:latin typeface="+mn-lt"/>
              <a:cs typeface="Arial" pitchFamily="34" charset="0"/>
            </a:endParaRPr>
          </a:p>
        </p:txBody>
      </p:sp>
      <p:cxnSp>
        <p:nvCxnSpPr>
          <p:cNvPr id="33" name="Shape 312">
            <a:extLst>
              <a:ext uri="{FF2B5EF4-FFF2-40B4-BE49-F238E27FC236}">
                <a16:creationId xmlns:a16="http://schemas.microsoft.com/office/drawing/2014/main" id="{EB1E3FAD-FB58-4186-8F5C-4592CB4B8E4F}"/>
              </a:ext>
            </a:extLst>
          </p:cNvPr>
          <p:cNvCxnSpPr/>
          <p:nvPr/>
        </p:nvCxnSpPr>
        <p:spPr>
          <a:xfrm>
            <a:off x="592243" y="3492631"/>
            <a:ext cx="4214039" cy="0"/>
          </a:xfrm>
          <a:prstGeom prst="straightConnector1">
            <a:avLst/>
          </a:prstGeom>
          <a:noFill/>
          <a:ln w="12700" cap="flat" cmpd="sng">
            <a:solidFill>
              <a:schemeClr val="tx1"/>
            </a:solidFill>
            <a:prstDash val="sysDot"/>
            <a:round/>
            <a:headEnd type="none" w="lg" len="lg"/>
            <a:tailEnd type="none" w="lg" len="lg"/>
          </a:ln>
        </p:spPr>
      </p:cxnSp>
      <p:cxnSp>
        <p:nvCxnSpPr>
          <p:cNvPr id="44" name="Shape 312">
            <a:extLst>
              <a:ext uri="{FF2B5EF4-FFF2-40B4-BE49-F238E27FC236}">
                <a16:creationId xmlns:a16="http://schemas.microsoft.com/office/drawing/2014/main" id="{4B57BDEE-5B7C-4C30-BADA-5976AB9C081B}"/>
              </a:ext>
            </a:extLst>
          </p:cNvPr>
          <p:cNvCxnSpPr/>
          <p:nvPr/>
        </p:nvCxnSpPr>
        <p:spPr>
          <a:xfrm>
            <a:off x="592243" y="4189253"/>
            <a:ext cx="4214039" cy="0"/>
          </a:xfrm>
          <a:prstGeom prst="straightConnector1">
            <a:avLst/>
          </a:prstGeom>
          <a:noFill/>
          <a:ln w="12700" cap="flat" cmpd="sng">
            <a:solidFill>
              <a:schemeClr val="tx1"/>
            </a:solidFill>
            <a:prstDash val="sysDot"/>
            <a:round/>
            <a:headEnd type="none" w="lg" len="lg"/>
            <a:tailEnd type="none" w="lg" len="lg"/>
          </a:ln>
        </p:spPr>
      </p:cxnSp>
      <p:cxnSp>
        <p:nvCxnSpPr>
          <p:cNvPr id="49" name="Shape 312">
            <a:extLst>
              <a:ext uri="{FF2B5EF4-FFF2-40B4-BE49-F238E27FC236}">
                <a16:creationId xmlns:a16="http://schemas.microsoft.com/office/drawing/2014/main" id="{3CB3C36E-A039-4E8C-91C9-16F98B7C0545}"/>
              </a:ext>
            </a:extLst>
          </p:cNvPr>
          <p:cNvCxnSpPr/>
          <p:nvPr/>
        </p:nvCxnSpPr>
        <p:spPr>
          <a:xfrm>
            <a:off x="592243" y="4885875"/>
            <a:ext cx="4214039" cy="0"/>
          </a:xfrm>
          <a:prstGeom prst="straightConnector1">
            <a:avLst/>
          </a:prstGeom>
          <a:noFill/>
          <a:ln w="12700" cap="flat" cmpd="sng">
            <a:solidFill>
              <a:schemeClr val="tx1"/>
            </a:solidFill>
            <a:prstDash val="sysDot"/>
            <a:round/>
            <a:headEnd type="none" w="lg" len="lg"/>
            <a:tailEnd type="none" w="lg" len="lg"/>
          </a:ln>
        </p:spPr>
      </p:cxnSp>
      <p:cxnSp>
        <p:nvCxnSpPr>
          <p:cNvPr id="58" name="Shape 312">
            <a:extLst>
              <a:ext uri="{FF2B5EF4-FFF2-40B4-BE49-F238E27FC236}">
                <a16:creationId xmlns:a16="http://schemas.microsoft.com/office/drawing/2014/main" id="{48C6EE35-F83E-453D-8A33-3E57420976CF}"/>
              </a:ext>
            </a:extLst>
          </p:cNvPr>
          <p:cNvCxnSpPr/>
          <p:nvPr/>
        </p:nvCxnSpPr>
        <p:spPr>
          <a:xfrm>
            <a:off x="592243" y="5582497"/>
            <a:ext cx="4214039" cy="0"/>
          </a:xfrm>
          <a:prstGeom prst="straightConnector1">
            <a:avLst/>
          </a:prstGeom>
          <a:noFill/>
          <a:ln w="12700" cap="flat" cmpd="sng">
            <a:solidFill>
              <a:schemeClr val="tx1"/>
            </a:solidFill>
            <a:prstDash val="sysDot"/>
            <a:round/>
            <a:headEnd type="none" w="lg" len="lg"/>
            <a:tailEnd type="none" w="lg" len="lg"/>
          </a:ln>
        </p:spPr>
      </p:cxnSp>
      <p:sp>
        <p:nvSpPr>
          <p:cNvPr id="35" name="Shape 309">
            <a:extLst>
              <a:ext uri="{FF2B5EF4-FFF2-40B4-BE49-F238E27FC236}">
                <a16:creationId xmlns:a16="http://schemas.microsoft.com/office/drawing/2014/main" id="{8B9D7015-D75D-4492-9FF6-9EA341187C04}"/>
              </a:ext>
            </a:extLst>
          </p:cNvPr>
          <p:cNvSpPr txBox="1">
            <a:spLocks/>
          </p:cNvSpPr>
          <p:nvPr/>
        </p:nvSpPr>
        <p:spPr>
          <a:xfrm>
            <a:off x="1285765" y="2946770"/>
            <a:ext cx="3108960" cy="395100"/>
          </a:xfrm>
          <a:prstGeom prst="rect">
            <a:avLst/>
          </a:prstGeom>
          <a:noFill/>
        </p:spPr>
        <p:txBody>
          <a:bodyPr lIns="0" tIns="91425" rIns="0"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1300" dirty="0">
                <a:latin typeface="Helvetica LT Std" panose="020B0504020202020204" pitchFamily="34" charset="0"/>
              </a:rPr>
              <a:t>Lack of Driver Awareness</a:t>
            </a:r>
            <a:endParaRPr lang="en" sz="1300" dirty="0">
              <a:latin typeface="Helvetica LT Std" panose="020B0504020202020204" pitchFamily="34" charset="0"/>
            </a:endParaRPr>
          </a:p>
        </p:txBody>
      </p:sp>
      <p:sp>
        <p:nvSpPr>
          <p:cNvPr id="36" name="Shape 314">
            <a:extLst>
              <a:ext uri="{FF2B5EF4-FFF2-40B4-BE49-F238E27FC236}">
                <a16:creationId xmlns:a16="http://schemas.microsoft.com/office/drawing/2014/main" id="{E1B85330-C270-46D2-BBE8-74DF34C74EBD}"/>
              </a:ext>
            </a:extLst>
          </p:cNvPr>
          <p:cNvSpPr txBox="1">
            <a:spLocks/>
          </p:cNvSpPr>
          <p:nvPr/>
        </p:nvSpPr>
        <p:spPr>
          <a:xfrm>
            <a:off x="4987719" y="2946770"/>
            <a:ext cx="2739006" cy="395100"/>
          </a:xfrm>
          <a:prstGeom prst="rect">
            <a:avLst/>
          </a:prstGeom>
          <a:noFill/>
        </p:spPr>
        <p:txBody>
          <a:bodyPr lIns="91440" tIns="91425" rIns="91425"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marL="171450" indent="-171450" fontAlgn="auto">
              <a:spcBef>
                <a:spcPts val="0"/>
              </a:spcBef>
              <a:spcAft>
                <a:spcPts val="0"/>
              </a:spcAft>
              <a:buFont typeface="Arial" panose="020B0604020202020204" pitchFamily="34" charset="0"/>
              <a:buChar char="•"/>
            </a:pPr>
            <a:r>
              <a:rPr lang="en-US" sz="1200" dirty="0">
                <a:solidFill>
                  <a:schemeClr val="accent6"/>
                </a:solidFill>
              </a:rPr>
              <a:t>Rumble strips *</a:t>
            </a:r>
          </a:p>
          <a:p>
            <a:pPr marL="171450" indent="-171450" fontAlgn="auto">
              <a:spcBef>
                <a:spcPts val="0"/>
              </a:spcBef>
              <a:spcAft>
                <a:spcPts val="0"/>
              </a:spcAft>
              <a:buFont typeface="Arial" panose="020B0604020202020204" pitchFamily="34" charset="0"/>
              <a:buChar char="•"/>
            </a:pPr>
            <a:r>
              <a:rPr lang="en-US" sz="1200" dirty="0">
                <a:solidFill>
                  <a:schemeClr val="accent6"/>
                </a:solidFill>
              </a:rPr>
              <a:t>Billboards &amp; signage for increased ticketing for cellphone violations while driving * </a:t>
            </a:r>
            <a:endParaRPr lang="en" sz="1200" b="1" dirty="0">
              <a:solidFill>
                <a:schemeClr val="accent6"/>
              </a:solidFill>
              <a:latin typeface="Helvetica LT Std" panose="020B0504020202020204" pitchFamily="34" charset="0"/>
            </a:endParaRPr>
          </a:p>
        </p:txBody>
      </p:sp>
      <p:sp>
        <p:nvSpPr>
          <p:cNvPr id="63" name="Shape 309">
            <a:extLst>
              <a:ext uri="{FF2B5EF4-FFF2-40B4-BE49-F238E27FC236}">
                <a16:creationId xmlns:a16="http://schemas.microsoft.com/office/drawing/2014/main" id="{E7C87055-72D2-4AE7-A3CA-B770CB9BC5F8}"/>
              </a:ext>
            </a:extLst>
          </p:cNvPr>
          <p:cNvSpPr txBox="1">
            <a:spLocks/>
          </p:cNvSpPr>
          <p:nvPr/>
        </p:nvSpPr>
        <p:spPr>
          <a:xfrm>
            <a:off x="569635" y="2946770"/>
            <a:ext cx="587993" cy="395100"/>
          </a:xfrm>
          <a:prstGeom prst="rect">
            <a:avLst/>
          </a:prstGeom>
          <a:noFill/>
        </p:spPr>
        <p:txBody>
          <a:bodyPr lIns="91425" tIns="91425" rIns="91425"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2500" b="1" dirty="0">
                <a:solidFill>
                  <a:schemeClr val="accent2"/>
                </a:solidFill>
                <a:latin typeface="Helvetica LT Std" panose="020B0504020202020204" pitchFamily="34" charset="0"/>
              </a:rPr>
              <a:t>#1</a:t>
            </a:r>
            <a:endParaRPr lang="en" sz="2500" b="1" dirty="0">
              <a:solidFill>
                <a:schemeClr val="accent2"/>
              </a:solidFill>
              <a:latin typeface="Helvetica LT Std" panose="020B0504020202020204" pitchFamily="34" charset="0"/>
            </a:endParaRPr>
          </a:p>
        </p:txBody>
      </p:sp>
      <p:sp>
        <p:nvSpPr>
          <p:cNvPr id="46" name="Shape 309">
            <a:extLst>
              <a:ext uri="{FF2B5EF4-FFF2-40B4-BE49-F238E27FC236}">
                <a16:creationId xmlns:a16="http://schemas.microsoft.com/office/drawing/2014/main" id="{DD2F915B-F516-448F-9E6E-C64BE2CEA82B}"/>
              </a:ext>
            </a:extLst>
          </p:cNvPr>
          <p:cNvSpPr txBox="1">
            <a:spLocks/>
          </p:cNvSpPr>
          <p:nvPr/>
        </p:nvSpPr>
        <p:spPr>
          <a:xfrm>
            <a:off x="1280592" y="3643392"/>
            <a:ext cx="3108960" cy="395100"/>
          </a:xfrm>
          <a:prstGeom prst="rect">
            <a:avLst/>
          </a:prstGeom>
          <a:noFill/>
        </p:spPr>
        <p:txBody>
          <a:bodyPr lIns="0" tIns="91425" rIns="0"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1300" dirty="0">
                <a:latin typeface="Helvetica LT Std" panose="020B0504020202020204" pitchFamily="34" charset="0"/>
              </a:rPr>
              <a:t>Improper Lane Usage</a:t>
            </a:r>
            <a:endParaRPr lang="en" sz="1300" dirty="0">
              <a:latin typeface="Helvetica LT Std" panose="020B0504020202020204" pitchFamily="34" charset="0"/>
            </a:endParaRPr>
          </a:p>
        </p:txBody>
      </p:sp>
      <p:sp>
        <p:nvSpPr>
          <p:cNvPr id="47" name="Shape 314">
            <a:extLst>
              <a:ext uri="{FF2B5EF4-FFF2-40B4-BE49-F238E27FC236}">
                <a16:creationId xmlns:a16="http://schemas.microsoft.com/office/drawing/2014/main" id="{D8556E5B-3170-43B6-A503-131844C4D294}"/>
              </a:ext>
            </a:extLst>
          </p:cNvPr>
          <p:cNvSpPr txBox="1">
            <a:spLocks/>
          </p:cNvSpPr>
          <p:nvPr/>
        </p:nvSpPr>
        <p:spPr>
          <a:xfrm>
            <a:off x="4979842" y="3504276"/>
            <a:ext cx="3501549" cy="651713"/>
          </a:xfrm>
          <a:prstGeom prst="rect">
            <a:avLst/>
          </a:prstGeom>
          <a:noFill/>
        </p:spPr>
        <p:txBody>
          <a:bodyPr lIns="91440" tIns="91425" rIns="91425"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marL="171450" indent="-171450" fontAlgn="auto">
              <a:spcBef>
                <a:spcPts val="0"/>
              </a:spcBef>
              <a:spcAft>
                <a:spcPts val="0"/>
              </a:spcAft>
              <a:buFont typeface="Arial" panose="020B0604020202020204" pitchFamily="34" charset="0"/>
              <a:buChar char="•"/>
            </a:pPr>
            <a:r>
              <a:rPr lang="en" sz="1200" dirty="0">
                <a:solidFill>
                  <a:schemeClr val="accent6"/>
                </a:solidFill>
                <a:latin typeface="Helvetica LT Std" panose="020B0504020202020204" pitchFamily="34" charset="0"/>
              </a:rPr>
              <a:t>Increased ticketing / stop light cameras for lane violations * </a:t>
            </a:r>
          </a:p>
          <a:p>
            <a:pPr marL="171450" indent="-171450" fontAlgn="auto">
              <a:spcBef>
                <a:spcPts val="0"/>
              </a:spcBef>
              <a:spcAft>
                <a:spcPts val="0"/>
              </a:spcAft>
              <a:buFont typeface="Arial" panose="020B0604020202020204" pitchFamily="34" charset="0"/>
              <a:buChar char="•"/>
            </a:pPr>
            <a:r>
              <a:rPr lang="en" sz="1200" dirty="0">
                <a:solidFill>
                  <a:schemeClr val="accent6"/>
                </a:solidFill>
                <a:latin typeface="Helvetica LT Std" panose="020B0504020202020204" pitchFamily="34" charset="0"/>
              </a:rPr>
              <a:t>Repainted Solid Lane Lines</a:t>
            </a:r>
          </a:p>
          <a:p>
            <a:pPr marL="171450" indent="-171450" fontAlgn="auto">
              <a:spcBef>
                <a:spcPts val="0"/>
              </a:spcBef>
              <a:spcAft>
                <a:spcPts val="0"/>
              </a:spcAft>
              <a:buFont typeface="Arial" panose="020B0604020202020204" pitchFamily="34" charset="0"/>
              <a:buChar char="•"/>
            </a:pPr>
            <a:r>
              <a:rPr lang="en" sz="1200" dirty="0">
                <a:solidFill>
                  <a:schemeClr val="accent6"/>
                </a:solidFill>
                <a:latin typeface="Helvetica LT Std" panose="020B0504020202020204" pitchFamily="34" charset="0"/>
              </a:rPr>
              <a:t>No passing / turning signs at intersections *</a:t>
            </a:r>
          </a:p>
        </p:txBody>
      </p:sp>
      <p:sp>
        <p:nvSpPr>
          <p:cNvPr id="64" name="Shape 309">
            <a:extLst>
              <a:ext uri="{FF2B5EF4-FFF2-40B4-BE49-F238E27FC236}">
                <a16:creationId xmlns:a16="http://schemas.microsoft.com/office/drawing/2014/main" id="{C1B7FCA7-68B6-4519-9271-050B0F2C215B}"/>
              </a:ext>
            </a:extLst>
          </p:cNvPr>
          <p:cNvSpPr txBox="1">
            <a:spLocks/>
          </p:cNvSpPr>
          <p:nvPr/>
        </p:nvSpPr>
        <p:spPr>
          <a:xfrm>
            <a:off x="569635" y="3643392"/>
            <a:ext cx="587993" cy="395100"/>
          </a:xfrm>
          <a:prstGeom prst="rect">
            <a:avLst/>
          </a:prstGeom>
          <a:noFill/>
        </p:spPr>
        <p:txBody>
          <a:bodyPr lIns="91425" tIns="91425" rIns="91425"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2500" b="1" dirty="0">
                <a:solidFill>
                  <a:schemeClr val="accent2"/>
                </a:solidFill>
                <a:latin typeface="Helvetica LT Std" panose="020B0504020202020204" pitchFamily="34" charset="0"/>
              </a:rPr>
              <a:t>#2</a:t>
            </a:r>
            <a:endParaRPr lang="en" sz="2500" b="1" dirty="0">
              <a:solidFill>
                <a:schemeClr val="accent2"/>
              </a:solidFill>
              <a:latin typeface="Helvetica LT Std" panose="020B0504020202020204" pitchFamily="34" charset="0"/>
            </a:endParaRPr>
          </a:p>
        </p:txBody>
      </p:sp>
      <p:sp>
        <p:nvSpPr>
          <p:cNvPr id="51" name="Shape 309">
            <a:extLst>
              <a:ext uri="{FF2B5EF4-FFF2-40B4-BE49-F238E27FC236}">
                <a16:creationId xmlns:a16="http://schemas.microsoft.com/office/drawing/2014/main" id="{B27ABADC-A9F8-44C7-B7F8-F3316A0ABB0E}"/>
              </a:ext>
            </a:extLst>
          </p:cNvPr>
          <p:cNvSpPr txBox="1">
            <a:spLocks/>
          </p:cNvSpPr>
          <p:nvPr/>
        </p:nvSpPr>
        <p:spPr>
          <a:xfrm>
            <a:off x="1280592" y="4340014"/>
            <a:ext cx="3108960" cy="395100"/>
          </a:xfrm>
          <a:prstGeom prst="rect">
            <a:avLst/>
          </a:prstGeom>
          <a:noFill/>
        </p:spPr>
        <p:txBody>
          <a:bodyPr lIns="0" tIns="91425" rIns="0"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 sz="1300" dirty="0">
                <a:latin typeface="Helvetica LT Std" panose="020B0504020202020204" pitchFamily="34" charset="0"/>
              </a:rPr>
              <a:t>Alcohol Impairment</a:t>
            </a:r>
          </a:p>
        </p:txBody>
      </p:sp>
      <p:sp>
        <p:nvSpPr>
          <p:cNvPr id="52" name="Shape 314">
            <a:extLst>
              <a:ext uri="{FF2B5EF4-FFF2-40B4-BE49-F238E27FC236}">
                <a16:creationId xmlns:a16="http://schemas.microsoft.com/office/drawing/2014/main" id="{55D1CF23-2172-4457-91D5-9EE4CFB7C181}"/>
              </a:ext>
            </a:extLst>
          </p:cNvPr>
          <p:cNvSpPr txBox="1">
            <a:spLocks/>
          </p:cNvSpPr>
          <p:nvPr/>
        </p:nvSpPr>
        <p:spPr>
          <a:xfrm>
            <a:off x="4987719" y="4340014"/>
            <a:ext cx="3061625" cy="395100"/>
          </a:xfrm>
          <a:prstGeom prst="rect">
            <a:avLst/>
          </a:prstGeom>
          <a:noFill/>
        </p:spPr>
        <p:txBody>
          <a:bodyPr lIns="91440" tIns="91425" rIns="91425"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marL="171450" indent="-171450" fontAlgn="auto">
              <a:spcBef>
                <a:spcPts val="0"/>
              </a:spcBef>
              <a:spcAft>
                <a:spcPts val="0"/>
              </a:spcAft>
              <a:buFont typeface="Arial" panose="020B0604020202020204" pitchFamily="34" charset="0"/>
              <a:buChar char="•"/>
            </a:pPr>
            <a:r>
              <a:rPr lang="en" sz="1200" dirty="0">
                <a:solidFill>
                  <a:schemeClr val="accent6"/>
                </a:solidFill>
                <a:latin typeface="Helvetica LT Std" panose="020B0504020202020204" pitchFamily="34" charset="0"/>
              </a:rPr>
              <a:t>More Police led Sobriety Checkpoints</a:t>
            </a:r>
          </a:p>
          <a:p>
            <a:pPr marL="171450" indent="-171450" fontAlgn="auto">
              <a:spcBef>
                <a:spcPts val="0"/>
              </a:spcBef>
              <a:spcAft>
                <a:spcPts val="0"/>
              </a:spcAft>
              <a:buFont typeface="Arial" panose="020B0604020202020204" pitchFamily="34" charset="0"/>
              <a:buChar char="•"/>
            </a:pPr>
            <a:r>
              <a:rPr lang="en" sz="1200" dirty="0">
                <a:solidFill>
                  <a:schemeClr val="accent6"/>
                </a:solidFill>
                <a:latin typeface="Helvetica LT Std" panose="020B0504020202020204" pitchFamily="34" charset="0"/>
              </a:rPr>
              <a:t>Additional community resources into safe free sober rides  </a:t>
            </a:r>
          </a:p>
        </p:txBody>
      </p:sp>
      <p:sp>
        <p:nvSpPr>
          <p:cNvPr id="65" name="Shape 309">
            <a:extLst>
              <a:ext uri="{FF2B5EF4-FFF2-40B4-BE49-F238E27FC236}">
                <a16:creationId xmlns:a16="http://schemas.microsoft.com/office/drawing/2014/main" id="{1B567254-5A23-4CBB-BD7E-AF9C96D8564B}"/>
              </a:ext>
            </a:extLst>
          </p:cNvPr>
          <p:cNvSpPr txBox="1">
            <a:spLocks/>
          </p:cNvSpPr>
          <p:nvPr/>
        </p:nvSpPr>
        <p:spPr>
          <a:xfrm>
            <a:off x="569635" y="4340014"/>
            <a:ext cx="587993" cy="395100"/>
          </a:xfrm>
          <a:prstGeom prst="rect">
            <a:avLst/>
          </a:prstGeom>
          <a:noFill/>
        </p:spPr>
        <p:txBody>
          <a:bodyPr lIns="91425" tIns="91425" rIns="91425"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2500" b="1" dirty="0">
                <a:solidFill>
                  <a:schemeClr val="accent2"/>
                </a:solidFill>
                <a:latin typeface="Helvetica LT Std" panose="020B0504020202020204" pitchFamily="34" charset="0"/>
              </a:rPr>
              <a:t>#3</a:t>
            </a:r>
            <a:endParaRPr lang="en" sz="2500" b="1" dirty="0">
              <a:solidFill>
                <a:schemeClr val="accent2"/>
              </a:solidFill>
              <a:latin typeface="Helvetica LT Std" panose="020B0504020202020204" pitchFamily="34" charset="0"/>
            </a:endParaRPr>
          </a:p>
        </p:txBody>
      </p:sp>
      <p:sp>
        <p:nvSpPr>
          <p:cNvPr id="55" name="Shape 309">
            <a:extLst>
              <a:ext uri="{FF2B5EF4-FFF2-40B4-BE49-F238E27FC236}">
                <a16:creationId xmlns:a16="http://schemas.microsoft.com/office/drawing/2014/main" id="{854EA2DE-DF9F-4A6F-A258-C2B34BFA1696}"/>
              </a:ext>
            </a:extLst>
          </p:cNvPr>
          <p:cNvSpPr txBox="1">
            <a:spLocks/>
          </p:cNvSpPr>
          <p:nvPr/>
        </p:nvSpPr>
        <p:spPr>
          <a:xfrm>
            <a:off x="1280592" y="5036636"/>
            <a:ext cx="3108960" cy="395100"/>
          </a:xfrm>
          <a:prstGeom prst="rect">
            <a:avLst/>
          </a:prstGeom>
          <a:noFill/>
        </p:spPr>
        <p:txBody>
          <a:bodyPr lIns="0" tIns="91425" rIns="0"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1300" dirty="0">
                <a:latin typeface="Helvetica LT Std" panose="020B0504020202020204" pitchFamily="34" charset="0"/>
              </a:rPr>
              <a:t>Unclear Right of Way between Cyclists, Pedestrians, and Motorists</a:t>
            </a:r>
            <a:endParaRPr lang="en" sz="1300" dirty="0">
              <a:latin typeface="Helvetica LT Std" panose="020B0504020202020204" pitchFamily="34" charset="0"/>
            </a:endParaRPr>
          </a:p>
        </p:txBody>
      </p:sp>
      <p:sp>
        <p:nvSpPr>
          <p:cNvPr id="66" name="Shape 309">
            <a:extLst>
              <a:ext uri="{FF2B5EF4-FFF2-40B4-BE49-F238E27FC236}">
                <a16:creationId xmlns:a16="http://schemas.microsoft.com/office/drawing/2014/main" id="{7B7D7AD5-B867-46F5-894F-2201A32358FC}"/>
              </a:ext>
            </a:extLst>
          </p:cNvPr>
          <p:cNvSpPr txBox="1">
            <a:spLocks/>
          </p:cNvSpPr>
          <p:nvPr/>
        </p:nvSpPr>
        <p:spPr>
          <a:xfrm>
            <a:off x="569635" y="5036636"/>
            <a:ext cx="587993" cy="395100"/>
          </a:xfrm>
          <a:prstGeom prst="rect">
            <a:avLst/>
          </a:prstGeom>
          <a:noFill/>
        </p:spPr>
        <p:txBody>
          <a:bodyPr lIns="91425" tIns="91425" rIns="91425"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2500" b="1" dirty="0">
                <a:solidFill>
                  <a:schemeClr val="accent2"/>
                </a:solidFill>
                <a:latin typeface="Helvetica LT Std" panose="020B0504020202020204" pitchFamily="34" charset="0"/>
              </a:rPr>
              <a:t>#4</a:t>
            </a:r>
            <a:endParaRPr lang="en" sz="2500" b="1" dirty="0">
              <a:solidFill>
                <a:schemeClr val="accent2"/>
              </a:solidFill>
              <a:latin typeface="Helvetica LT Std" panose="020B0504020202020204" pitchFamily="34" charset="0"/>
            </a:endParaRPr>
          </a:p>
        </p:txBody>
      </p:sp>
      <p:sp>
        <p:nvSpPr>
          <p:cNvPr id="72" name="Shape 173">
            <a:extLst>
              <a:ext uri="{FF2B5EF4-FFF2-40B4-BE49-F238E27FC236}">
                <a16:creationId xmlns:a16="http://schemas.microsoft.com/office/drawing/2014/main" id="{A7B6A5B8-F6F4-44CC-9F88-D49CA36EBD67}"/>
              </a:ext>
            </a:extLst>
          </p:cNvPr>
          <p:cNvSpPr txBox="1">
            <a:spLocks/>
          </p:cNvSpPr>
          <p:nvPr/>
        </p:nvSpPr>
        <p:spPr>
          <a:xfrm>
            <a:off x="5053913" y="2372221"/>
            <a:ext cx="2649620" cy="313644"/>
          </a:xfrm>
          <a:prstGeom prst="rect">
            <a:avLst/>
          </a:prstGeom>
          <a:noFill/>
          <a:ln>
            <a:noFill/>
          </a:ln>
        </p:spPr>
        <p:txBody>
          <a:bodyPr lIns="0" tIns="91425" rIns="91425" bIns="91425" anchor="t"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1500" b="1" dirty="0">
                <a:solidFill>
                  <a:schemeClr val="accent6"/>
                </a:solidFill>
                <a:latin typeface="Helvetica LT Std" panose="020B0504020202020204" pitchFamily="34" charset="0"/>
              </a:rPr>
              <a:t>Potential Priorities for 2020</a:t>
            </a:r>
            <a:endParaRPr lang="en" sz="1500" b="1" dirty="0">
              <a:solidFill>
                <a:schemeClr val="accent6"/>
              </a:solidFill>
              <a:latin typeface="Helvetica LT Std" panose="020B0504020202020204" pitchFamily="34" charset="0"/>
            </a:endParaRPr>
          </a:p>
        </p:txBody>
      </p:sp>
      <p:cxnSp>
        <p:nvCxnSpPr>
          <p:cNvPr id="74" name="Straight Connector 73">
            <a:extLst>
              <a:ext uri="{FF2B5EF4-FFF2-40B4-BE49-F238E27FC236}">
                <a16:creationId xmlns:a16="http://schemas.microsoft.com/office/drawing/2014/main" id="{22F42C10-E1FC-4FA7-8C6F-24D548182F23}"/>
              </a:ext>
            </a:extLst>
          </p:cNvPr>
          <p:cNvCxnSpPr>
            <a:cxnSpLocks/>
          </p:cNvCxnSpPr>
          <p:nvPr/>
        </p:nvCxnSpPr>
        <p:spPr>
          <a:xfrm>
            <a:off x="4987719" y="2738602"/>
            <a:ext cx="4213753" cy="0"/>
          </a:xfrm>
          <a:prstGeom prst="line">
            <a:avLst/>
          </a:prstGeom>
          <a:ln w="19050">
            <a:solidFill>
              <a:schemeClr val="accent6"/>
            </a:solidFill>
          </a:ln>
          <a:effectLst/>
        </p:spPr>
        <p:style>
          <a:lnRef idx="1">
            <a:schemeClr val="accent1"/>
          </a:lnRef>
          <a:fillRef idx="0">
            <a:schemeClr val="accent1"/>
          </a:fillRef>
          <a:effectRef idx="0">
            <a:schemeClr val="accent1"/>
          </a:effectRef>
          <a:fontRef idx="minor">
            <a:schemeClr val="tx1"/>
          </a:fontRef>
        </p:style>
      </p:cxnSp>
      <p:sp>
        <p:nvSpPr>
          <p:cNvPr id="73" name="Shape 173">
            <a:extLst>
              <a:ext uri="{FF2B5EF4-FFF2-40B4-BE49-F238E27FC236}">
                <a16:creationId xmlns:a16="http://schemas.microsoft.com/office/drawing/2014/main" id="{19B9A0C3-3BD3-4247-B1AC-EA23470FF68E}"/>
              </a:ext>
            </a:extLst>
          </p:cNvPr>
          <p:cNvSpPr txBox="1">
            <a:spLocks/>
          </p:cNvSpPr>
          <p:nvPr/>
        </p:nvSpPr>
        <p:spPr>
          <a:xfrm>
            <a:off x="488504" y="2228505"/>
            <a:ext cx="4429777" cy="313644"/>
          </a:xfrm>
          <a:prstGeom prst="rect">
            <a:avLst/>
          </a:prstGeom>
          <a:noFill/>
          <a:ln>
            <a:noFill/>
          </a:ln>
        </p:spPr>
        <p:txBody>
          <a:bodyPr lIns="91440" tIns="91425" rIns="91425" bIns="91425" anchor="t"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1500" b="1" dirty="0">
                <a:solidFill>
                  <a:schemeClr val="tx2"/>
                </a:solidFill>
                <a:latin typeface="Helvetica LT Std" panose="020B0504020202020204" pitchFamily="34" charset="0"/>
              </a:rPr>
              <a:t>Key Insights: Drivers of Collisions in Brooklyn</a:t>
            </a:r>
          </a:p>
        </p:txBody>
      </p:sp>
      <p:cxnSp>
        <p:nvCxnSpPr>
          <p:cNvPr id="75" name="Straight Connector 74">
            <a:extLst>
              <a:ext uri="{FF2B5EF4-FFF2-40B4-BE49-F238E27FC236}">
                <a16:creationId xmlns:a16="http://schemas.microsoft.com/office/drawing/2014/main" id="{858DA362-E1A9-4CDF-A542-4771C005AE2C}"/>
              </a:ext>
            </a:extLst>
          </p:cNvPr>
          <p:cNvCxnSpPr/>
          <p:nvPr/>
        </p:nvCxnSpPr>
        <p:spPr>
          <a:xfrm>
            <a:off x="559039" y="2738602"/>
            <a:ext cx="4206240" cy="0"/>
          </a:xfrm>
          <a:prstGeom prst="line">
            <a:avLst/>
          </a:prstGeom>
          <a:ln w="19050">
            <a:solidFill>
              <a:schemeClr val="tx2"/>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cxnSp>
        <p:nvCxnSpPr>
          <p:cNvPr id="77" name="Shape 312">
            <a:extLst>
              <a:ext uri="{FF2B5EF4-FFF2-40B4-BE49-F238E27FC236}">
                <a16:creationId xmlns:a16="http://schemas.microsoft.com/office/drawing/2014/main" id="{9B8AFAF4-7A16-4F59-AF1F-C565C2E9D843}"/>
              </a:ext>
            </a:extLst>
          </p:cNvPr>
          <p:cNvCxnSpPr/>
          <p:nvPr/>
        </p:nvCxnSpPr>
        <p:spPr>
          <a:xfrm>
            <a:off x="4801109" y="3492631"/>
            <a:ext cx="4537622" cy="0"/>
          </a:xfrm>
          <a:prstGeom prst="straightConnector1">
            <a:avLst/>
          </a:prstGeom>
          <a:noFill/>
          <a:ln w="12700" cap="flat" cmpd="sng">
            <a:solidFill>
              <a:schemeClr val="accent6"/>
            </a:solidFill>
            <a:prstDash val="sysDot"/>
            <a:round/>
            <a:headEnd type="none" w="lg" len="lg"/>
            <a:tailEnd type="none" w="lg" len="lg"/>
          </a:ln>
        </p:spPr>
      </p:cxnSp>
      <p:cxnSp>
        <p:nvCxnSpPr>
          <p:cNvPr id="78" name="Shape 312">
            <a:extLst>
              <a:ext uri="{FF2B5EF4-FFF2-40B4-BE49-F238E27FC236}">
                <a16:creationId xmlns:a16="http://schemas.microsoft.com/office/drawing/2014/main" id="{031E6EE9-CCAD-4EF5-ACB5-1E7EF45E71D1}"/>
              </a:ext>
            </a:extLst>
          </p:cNvPr>
          <p:cNvCxnSpPr/>
          <p:nvPr/>
        </p:nvCxnSpPr>
        <p:spPr>
          <a:xfrm>
            <a:off x="4801109" y="4189253"/>
            <a:ext cx="4537622" cy="0"/>
          </a:xfrm>
          <a:prstGeom prst="straightConnector1">
            <a:avLst/>
          </a:prstGeom>
          <a:noFill/>
          <a:ln w="12700" cap="flat" cmpd="sng">
            <a:solidFill>
              <a:schemeClr val="accent6"/>
            </a:solidFill>
            <a:prstDash val="sysDot"/>
            <a:round/>
            <a:headEnd type="none" w="lg" len="lg"/>
            <a:tailEnd type="none" w="lg" len="lg"/>
          </a:ln>
        </p:spPr>
      </p:cxnSp>
      <p:cxnSp>
        <p:nvCxnSpPr>
          <p:cNvPr id="79" name="Shape 312">
            <a:extLst>
              <a:ext uri="{FF2B5EF4-FFF2-40B4-BE49-F238E27FC236}">
                <a16:creationId xmlns:a16="http://schemas.microsoft.com/office/drawing/2014/main" id="{7A4C28DD-4B76-4204-BCB6-4B1FA25DDC8E}"/>
              </a:ext>
            </a:extLst>
          </p:cNvPr>
          <p:cNvCxnSpPr/>
          <p:nvPr/>
        </p:nvCxnSpPr>
        <p:spPr>
          <a:xfrm>
            <a:off x="4801109" y="4885875"/>
            <a:ext cx="4537622" cy="0"/>
          </a:xfrm>
          <a:prstGeom prst="straightConnector1">
            <a:avLst/>
          </a:prstGeom>
          <a:noFill/>
          <a:ln w="12700" cap="flat" cmpd="sng">
            <a:solidFill>
              <a:schemeClr val="accent6"/>
            </a:solidFill>
            <a:prstDash val="sysDot"/>
            <a:round/>
            <a:headEnd type="none" w="lg" len="lg"/>
            <a:tailEnd type="none" w="lg" len="lg"/>
          </a:ln>
        </p:spPr>
      </p:cxnSp>
      <p:cxnSp>
        <p:nvCxnSpPr>
          <p:cNvPr id="80" name="Shape 312">
            <a:extLst>
              <a:ext uri="{FF2B5EF4-FFF2-40B4-BE49-F238E27FC236}">
                <a16:creationId xmlns:a16="http://schemas.microsoft.com/office/drawing/2014/main" id="{759E935A-2B90-4A20-95D6-A59120090EC0}"/>
              </a:ext>
            </a:extLst>
          </p:cNvPr>
          <p:cNvCxnSpPr/>
          <p:nvPr/>
        </p:nvCxnSpPr>
        <p:spPr>
          <a:xfrm>
            <a:off x="4801109" y="5582497"/>
            <a:ext cx="4537622" cy="0"/>
          </a:xfrm>
          <a:prstGeom prst="straightConnector1">
            <a:avLst/>
          </a:prstGeom>
          <a:noFill/>
          <a:ln w="12700" cap="flat" cmpd="sng">
            <a:solidFill>
              <a:schemeClr val="accent6"/>
            </a:solidFill>
            <a:prstDash val="sysDot"/>
            <a:round/>
            <a:headEnd type="none" w="lg" len="lg"/>
            <a:tailEnd type="none" w="lg" len="lg"/>
          </a:ln>
        </p:spPr>
      </p:cxnSp>
      <p:sp>
        <p:nvSpPr>
          <p:cNvPr id="4" name="Text Placeholder 3">
            <a:extLst>
              <a:ext uri="{FF2B5EF4-FFF2-40B4-BE49-F238E27FC236}">
                <a16:creationId xmlns:a16="http://schemas.microsoft.com/office/drawing/2014/main" id="{BE2697E1-A590-4215-861E-D311B33A4C3D}"/>
              </a:ext>
            </a:extLst>
          </p:cNvPr>
          <p:cNvSpPr>
            <a:spLocks noGrp="1"/>
          </p:cNvSpPr>
          <p:nvPr>
            <p:ph type="body" sz="quarter" idx="10"/>
          </p:nvPr>
        </p:nvSpPr>
        <p:spPr>
          <a:xfrm>
            <a:off x="533733" y="1515772"/>
            <a:ext cx="8769096" cy="644022"/>
          </a:xfrm>
        </p:spPr>
        <p:txBody>
          <a:bodyPr/>
          <a:lstStyle/>
          <a:p>
            <a:r>
              <a:rPr lang="en-US" dirty="0"/>
              <a:t>Final Recommendation: running a pilot on 20 cross streets for 3 months to see if the proposed solutions would lead to a decrease in collisions (can choose a mix of both high collision and medium collision areas) </a:t>
            </a:r>
          </a:p>
        </p:txBody>
      </p:sp>
      <p:sp>
        <p:nvSpPr>
          <p:cNvPr id="7" name="Text Placeholder 6">
            <a:extLst>
              <a:ext uri="{FF2B5EF4-FFF2-40B4-BE49-F238E27FC236}">
                <a16:creationId xmlns:a16="http://schemas.microsoft.com/office/drawing/2014/main" id="{AACB8EF9-EF32-468E-8B98-A9AE113C6FBF}"/>
              </a:ext>
            </a:extLst>
          </p:cNvPr>
          <p:cNvSpPr>
            <a:spLocks noGrp="1"/>
          </p:cNvSpPr>
          <p:nvPr>
            <p:ph type="body" sz="quarter" idx="12"/>
          </p:nvPr>
        </p:nvSpPr>
        <p:spPr>
          <a:xfrm>
            <a:off x="535625" y="620085"/>
            <a:ext cx="8769096" cy="801501"/>
          </a:xfrm>
        </p:spPr>
        <p:txBody>
          <a:bodyPr/>
          <a:lstStyle/>
          <a:p>
            <a:r>
              <a:rPr lang="en-US" i="1" dirty="0">
                <a:latin typeface="Century Schoolbook" panose="02040604050505020304" pitchFamily="18" charset="0"/>
              </a:rPr>
              <a:t>Key Insights Becoming Priorities – How to Reduce Accidents in Brooklyn</a:t>
            </a:r>
          </a:p>
        </p:txBody>
      </p:sp>
      <p:sp>
        <p:nvSpPr>
          <p:cNvPr id="37" name="Shape 314">
            <a:extLst>
              <a:ext uri="{FF2B5EF4-FFF2-40B4-BE49-F238E27FC236}">
                <a16:creationId xmlns:a16="http://schemas.microsoft.com/office/drawing/2014/main" id="{805EFD19-86E0-934A-BC49-61FB10911B33}"/>
              </a:ext>
            </a:extLst>
          </p:cNvPr>
          <p:cNvSpPr txBox="1">
            <a:spLocks/>
          </p:cNvSpPr>
          <p:nvPr/>
        </p:nvSpPr>
        <p:spPr>
          <a:xfrm>
            <a:off x="4979843" y="4897520"/>
            <a:ext cx="2969128" cy="651713"/>
          </a:xfrm>
          <a:prstGeom prst="rect">
            <a:avLst/>
          </a:prstGeom>
          <a:noFill/>
        </p:spPr>
        <p:txBody>
          <a:bodyPr lIns="91440" tIns="91425" rIns="91425" bIns="91425" anchor="ctr"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marL="171450" indent="-171450" fontAlgn="auto">
              <a:spcBef>
                <a:spcPts val="0"/>
              </a:spcBef>
              <a:spcAft>
                <a:spcPts val="0"/>
              </a:spcAft>
              <a:buFont typeface="Arial" panose="020B0604020202020204" pitchFamily="34" charset="0"/>
              <a:buChar char="•"/>
            </a:pPr>
            <a:r>
              <a:rPr lang="en-US" sz="1200" dirty="0">
                <a:solidFill>
                  <a:schemeClr val="accent6"/>
                </a:solidFill>
                <a:latin typeface="Helvetica LT Std" panose="020B0504020202020204" pitchFamily="34" charset="0"/>
              </a:rPr>
              <a:t>Additional bikeways/bike paths</a:t>
            </a:r>
          </a:p>
          <a:p>
            <a:pPr marL="171450" indent="-171450" fontAlgn="auto">
              <a:spcBef>
                <a:spcPts val="0"/>
              </a:spcBef>
              <a:spcAft>
                <a:spcPts val="0"/>
              </a:spcAft>
              <a:buFont typeface="Arial" panose="020B0604020202020204" pitchFamily="34" charset="0"/>
              <a:buChar char="•"/>
            </a:pPr>
            <a:r>
              <a:rPr lang="en-US" sz="1200" dirty="0">
                <a:solidFill>
                  <a:schemeClr val="accent6"/>
                </a:solidFill>
                <a:latin typeface="Helvetica LT Std" panose="020B0504020202020204" pitchFamily="34" charset="0"/>
              </a:rPr>
              <a:t>Repainted Ped X-ings, Turn Lanes, &amp; Crosswalks</a:t>
            </a:r>
          </a:p>
          <a:p>
            <a:pPr marL="171450" indent="-171450" fontAlgn="auto">
              <a:spcBef>
                <a:spcPts val="0"/>
              </a:spcBef>
              <a:spcAft>
                <a:spcPts val="0"/>
              </a:spcAft>
              <a:buFont typeface="Arial" panose="020B0604020202020204" pitchFamily="34" charset="0"/>
              <a:buChar char="•"/>
            </a:pPr>
            <a:r>
              <a:rPr lang="en-US" sz="1200" dirty="0">
                <a:solidFill>
                  <a:schemeClr val="accent6"/>
                </a:solidFill>
                <a:latin typeface="Helvetica LT Std" panose="020B0504020202020204" pitchFamily="34" charset="0"/>
              </a:rPr>
              <a:t>Updated walk signals </a:t>
            </a:r>
            <a:endParaRPr lang="en" sz="1200" dirty="0">
              <a:solidFill>
                <a:schemeClr val="accent6"/>
              </a:solidFill>
              <a:latin typeface="Helvetica LT Std" panose="020B0504020202020204" pitchFamily="34" charset="0"/>
            </a:endParaRPr>
          </a:p>
        </p:txBody>
      </p:sp>
      <p:sp>
        <p:nvSpPr>
          <p:cNvPr id="38" name="Rectangle 37">
            <a:extLst>
              <a:ext uri="{FF2B5EF4-FFF2-40B4-BE49-F238E27FC236}">
                <a16:creationId xmlns:a16="http://schemas.microsoft.com/office/drawing/2014/main" id="{372970A2-1E53-2446-8545-B26919923386}"/>
              </a:ext>
            </a:extLst>
          </p:cNvPr>
          <p:cNvSpPr/>
          <p:nvPr/>
        </p:nvSpPr>
        <p:spPr>
          <a:xfrm>
            <a:off x="8352684" y="2234207"/>
            <a:ext cx="820994" cy="3296490"/>
          </a:xfrm>
          <a:prstGeom prst="rect">
            <a:avLst/>
          </a:prstGeom>
          <a:no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accent6"/>
              </a:solidFill>
              <a:latin typeface="+mn-lt"/>
              <a:cs typeface="Arial" pitchFamily="34" charset="0"/>
            </a:endParaRPr>
          </a:p>
        </p:txBody>
      </p:sp>
      <p:sp>
        <p:nvSpPr>
          <p:cNvPr id="39" name="Rectangle 38">
            <a:extLst>
              <a:ext uri="{FF2B5EF4-FFF2-40B4-BE49-F238E27FC236}">
                <a16:creationId xmlns:a16="http://schemas.microsoft.com/office/drawing/2014/main" id="{8B09D099-3C15-5946-B9C3-8DB5F14579C0}"/>
              </a:ext>
            </a:extLst>
          </p:cNvPr>
          <p:cNvSpPr/>
          <p:nvPr/>
        </p:nvSpPr>
        <p:spPr>
          <a:xfrm>
            <a:off x="8391086" y="2234206"/>
            <a:ext cx="1037018" cy="3370895"/>
          </a:xfrm>
          <a:prstGeom prst="rect">
            <a:avLst/>
          </a:prstGeom>
          <a:solidFill>
            <a:schemeClr val="accent2">
              <a:lumMod val="20000"/>
              <a:lumOff val="80000"/>
            </a:schemeClr>
          </a:solidFill>
          <a:ln w="9525" cmpd="sng">
            <a:no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accent6"/>
              </a:solidFill>
              <a:latin typeface="+mn-lt"/>
              <a:cs typeface="Arial" pitchFamily="34" charset="0"/>
            </a:endParaRPr>
          </a:p>
        </p:txBody>
      </p:sp>
      <p:cxnSp>
        <p:nvCxnSpPr>
          <p:cNvPr id="40" name="Straight Connector 39">
            <a:extLst>
              <a:ext uri="{FF2B5EF4-FFF2-40B4-BE49-F238E27FC236}">
                <a16:creationId xmlns:a16="http://schemas.microsoft.com/office/drawing/2014/main" id="{27B21E96-B438-374F-A346-4351F887CC5E}"/>
              </a:ext>
            </a:extLst>
          </p:cNvPr>
          <p:cNvCxnSpPr>
            <a:cxnSpLocks/>
          </p:cNvCxnSpPr>
          <p:nvPr/>
        </p:nvCxnSpPr>
        <p:spPr>
          <a:xfrm>
            <a:off x="8375945" y="2738602"/>
            <a:ext cx="1052159" cy="0"/>
          </a:xfrm>
          <a:prstGeom prst="line">
            <a:avLst/>
          </a:prstGeom>
          <a:ln w="19050">
            <a:solidFill>
              <a:schemeClr val="accent6"/>
            </a:solidFill>
          </a:ln>
          <a:effectLst/>
        </p:spPr>
        <p:style>
          <a:lnRef idx="1">
            <a:schemeClr val="accent1"/>
          </a:lnRef>
          <a:fillRef idx="0">
            <a:schemeClr val="accent1"/>
          </a:fillRef>
          <a:effectRef idx="0">
            <a:schemeClr val="accent1"/>
          </a:effectRef>
          <a:fontRef idx="minor">
            <a:schemeClr val="tx1"/>
          </a:fontRef>
        </p:style>
      </p:cxnSp>
      <p:sp>
        <p:nvSpPr>
          <p:cNvPr id="42" name="Shape 173">
            <a:extLst>
              <a:ext uri="{FF2B5EF4-FFF2-40B4-BE49-F238E27FC236}">
                <a16:creationId xmlns:a16="http://schemas.microsoft.com/office/drawing/2014/main" id="{E3A100C2-F234-6049-8F99-5FF3E745071C}"/>
              </a:ext>
            </a:extLst>
          </p:cNvPr>
          <p:cNvSpPr txBox="1">
            <a:spLocks/>
          </p:cNvSpPr>
          <p:nvPr/>
        </p:nvSpPr>
        <p:spPr>
          <a:xfrm>
            <a:off x="8730977" y="2204702"/>
            <a:ext cx="780179" cy="313644"/>
          </a:xfrm>
          <a:prstGeom prst="rect">
            <a:avLst/>
          </a:prstGeom>
          <a:noFill/>
          <a:ln>
            <a:noFill/>
          </a:ln>
        </p:spPr>
        <p:txBody>
          <a:bodyPr lIns="0" tIns="91425" rIns="91425" bIns="91425" anchor="t" anchorCtr="0">
            <a:noAutofit/>
          </a:bodyPr>
          <a:lstStyle>
            <a:lvl1pPr algn="l" defTabSz="914400" rtl="0" eaLnBrk="1" latinLnBrk="0" hangingPunct="1">
              <a:lnSpc>
                <a:spcPct val="93000"/>
              </a:lnSpc>
              <a:spcBef>
                <a:spcPct val="0"/>
              </a:spcBef>
              <a:buNone/>
              <a:defRPr lang="en-US" sz="2700" b="0" kern="1200" dirty="0">
                <a:solidFill>
                  <a:schemeClr val="tx1"/>
                </a:solidFill>
                <a:latin typeface="Arial" panose="020B0604020202020204" pitchFamily="34" charset="0"/>
                <a:ea typeface="+mj-ea"/>
                <a:cs typeface="Arial" panose="020B0604020202020204" pitchFamily="34" charset="0"/>
              </a:defRPr>
            </a:lvl1pPr>
          </a:lstStyle>
          <a:p>
            <a:pPr fontAlgn="auto">
              <a:spcBef>
                <a:spcPts val="0"/>
              </a:spcBef>
              <a:spcAft>
                <a:spcPts val="0"/>
              </a:spcAft>
            </a:pPr>
            <a:r>
              <a:rPr lang="en-US" sz="1500" b="1" dirty="0">
                <a:solidFill>
                  <a:schemeClr val="accent3"/>
                </a:solidFill>
                <a:latin typeface="Helvetica LT Std" panose="020B0504020202020204" pitchFamily="34" charset="0"/>
              </a:rPr>
              <a:t>Est. Cost </a:t>
            </a:r>
            <a:endParaRPr lang="en" sz="1500" b="1" dirty="0">
              <a:solidFill>
                <a:schemeClr val="accent3"/>
              </a:solidFill>
              <a:latin typeface="Helvetica LT Std" panose="020B0504020202020204" pitchFamily="34" charset="0"/>
            </a:endParaRPr>
          </a:p>
        </p:txBody>
      </p:sp>
      <p:cxnSp>
        <p:nvCxnSpPr>
          <p:cNvPr id="43" name="Shape 312">
            <a:extLst>
              <a:ext uri="{FF2B5EF4-FFF2-40B4-BE49-F238E27FC236}">
                <a16:creationId xmlns:a16="http://schemas.microsoft.com/office/drawing/2014/main" id="{D6A9727B-41CF-1742-8EE1-65C72C84483A}"/>
              </a:ext>
            </a:extLst>
          </p:cNvPr>
          <p:cNvCxnSpPr/>
          <p:nvPr/>
        </p:nvCxnSpPr>
        <p:spPr>
          <a:xfrm>
            <a:off x="4973534" y="3492631"/>
            <a:ext cx="4537622" cy="0"/>
          </a:xfrm>
          <a:prstGeom prst="straightConnector1">
            <a:avLst/>
          </a:prstGeom>
          <a:noFill/>
          <a:ln w="12700" cap="flat" cmpd="sng">
            <a:solidFill>
              <a:schemeClr val="accent6"/>
            </a:solidFill>
            <a:prstDash val="sysDot"/>
            <a:round/>
            <a:headEnd type="none" w="lg" len="lg"/>
            <a:tailEnd type="none" w="lg" len="lg"/>
          </a:ln>
        </p:spPr>
      </p:cxnSp>
      <p:cxnSp>
        <p:nvCxnSpPr>
          <p:cNvPr id="45" name="Shape 312">
            <a:extLst>
              <a:ext uri="{FF2B5EF4-FFF2-40B4-BE49-F238E27FC236}">
                <a16:creationId xmlns:a16="http://schemas.microsoft.com/office/drawing/2014/main" id="{53CC2FA2-6869-DF4C-A4ED-B7E322E8E7BC}"/>
              </a:ext>
            </a:extLst>
          </p:cNvPr>
          <p:cNvCxnSpPr/>
          <p:nvPr/>
        </p:nvCxnSpPr>
        <p:spPr>
          <a:xfrm>
            <a:off x="4973534" y="4189253"/>
            <a:ext cx="4537622" cy="0"/>
          </a:xfrm>
          <a:prstGeom prst="straightConnector1">
            <a:avLst/>
          </a:prstGeom>
          <a:noFill/>
          <a:ln w="12700" cap="flat" cmpd="sng">
            <a:solidFill>
              <a:schemeClr val="accent6"/>
            </a:solidFill>
            <a:prstDash val="sysDot"/>
            <a:round/>
            <a:headEnd type="none" w="lg" len="lg"/>
            <a:tailEnd type="none" w="lg" len="lg"/>
          </a:ln>
        </p:spPr>
      </p:cxnSp>
      <p:cxnSp>
        <p:nvCxnSpPr>
          <p:cNvPr id="48" name="Shape 312">
            <a:extLst>
              <a:ext uri="{FF2B5EF4-FFF2-40B4-BE49-F238E27FC236}">
                <a16:creationId xmlns:a16="http://schemas.microsoft.com/office/drawing/2014/main" id="{4B9861B5-CF26-EE41-B981-076B83857A63}"/>
              </a:ext>
            </a:extLst>
          </p:cNvPr>
          <p:cNvCxnSpPr/>
          <p:nvPr/>
        </p:nvCxnSpPr>
        <p:spPr>
          <a:xfrm>
            <a:off x="5053913" y="4885875"/>
            <a:ext cx="4537622" cy="0"/>
          </a:xfrm>
          <a:prstGeom prst="straightConnector1">
            <a:avLst/>
          </a:prstGeom>
          <a:noFill/>
          <a:ln w="12700" cap="flat" cmpd="sng">
            <a:solidFill>
              <a:schemeClr val="accent6"/>
            </a:solidFill>
            <a:prstDash val="sysDot"/>
            <a:round/>
            <a:headEnd type="none" w="lg" len="lg"/>
            <a:tailEnd type="none" w="lg" len="lg"/>
          </a:ln>
        </p:spPr>
      </p:cxnSp>
      <p:sp>
        <p:nvSpPr>
          <p:cNvPr id="6" name="TextBox 5">
            <a:extLst>
              <a:ext uri="{FF2B5EF4-FFF2-40B4-BE49-F238E27FC236}">
                <a16:creationId xmlns:a16="http://schemas.microsoft.com/office/drawing/2014/main" id="{90103638-0973-1546-BB94-5670FF396B81}"/>
              </a:ext>
            </a:extLst>
          </p:cNvPr>
          <p:cNvSpPr txBox="1"/>
          <p:nvPr/>
        </p:nvSpPr>
        <p:spPr>
          <a:xfrm>
            <a:off x="8684717" y="4498871"/>
            <a:ext cx="553443" cy="207749"/>
          </a:xfrm>
          <a:prstGeom prst="rect">
            <a:avLst/>
          </a:prstGeom>
          <a:noFill/>
          <a:ln w="9525">
            <a:noFill/>
          </a:ln>
        </p:spPr>
        <p:txBody>
          <a:bodyPr wrap="square" lIns="0" tIns="0" rIns="0" bIns="0" rtlCol="0">
            <a:spAutoFit/>
          </a:bodyPr>
          <a:lstStyle/>
          <a:p>
            <a:pPr>
              <a:lnSpc>
                <a:spcPct val="90000"/>
              </a:lnSpc>
              <a:spcBef>
                <a:spcPts val="0"/>
              </a:spcBef>
            </a:pPr>
            <a:r>
              <a:rPr lang="en-US" sz="1500" dirty="0">
                <a:solidFill>
                  <a:schemeClr val="accent3"/>
                </a:solidFill>
                <a:latin typeface="+mn-lt"/>
                <a:cs typeface="Arial" pitchFamily="34" charset="0"/>
              </a:rPr>
              <a:t>$ 3M</a:t>
            </a:r>
          </a:p>
        </p:txBody>
      </p:sp>
      <p:sp>
        <p:nvSpPr>
          <p:cNvPr id="50" name="TextBox 49">
            <a:extLst>
              <a:ext uri="{FF2B5EF4-FFF2-40B4-BE49-F238E27FC236}">
                <a16:creationId xmlns:a16="http://schemas.microsoft.com/office/drawing/2014/main" id="{D5725254-A403-FA4A-8311-824350747FE4}"/>
              </a:ext>
            </a:extLst>
          </p:cNvPr>
          <p:cNvSpPr txBox="1"/>
          <p:nvPr/>
        </p:nvSpPr>
        <p:spPr>
          <a:xfrm>
            <a:off x="8481391" y="4933350"/>
            <a:ext cx="1110143" cy="415498"/>
          </a:xfrm>
          <a:prstGeom prst="rect">
            <a:avLst/>
          </a:prstGeom>
          <a:noFill/>
          <a:ln w="9525">
            <a:noFill/>
          </a:ln>
        </p:spPr>
        <p:txBody>
          <a:bodyPr wrap="square" lIns="0" tIns="0" rIns="0" bIns="0" rtlCol="0">
            <a:spAutoFit/>
          </a:bodyPr>
          <a:lstStyle/>
          <a:p>
            <a:pPr>
              <a:lnSpc>
                <a:spcPct val="90000"/>
              </a:lnSpc>
              <a:spcBef>
                <a:spcPts val="0"/>
              </a:spcBef>
            </a:pPr>
            <a:endParaRPr lang="en-US" sz="1500" dirty="0">
              <a:solidFill>
                <a:schemeClr val="accent3"/>
              </a:solidFill>
              <a:latin typeface="+mn-lt"/>
              <a:cs typeface="Arial" pitchFamily="34" charset="0"/>
            </a:endParaRPr>
          </a:p>
          <a:p>
            <a:pPr>
              <a:lnSpc>
                <a:spcPct val="90000"/>
              </a:lnSpc>
              <a:spcBef>
                <a:spcPts val="0"/>
              </a:spcBef>
            </a:pPr>
            <a:r>
              <a:rPr lang="en-US" sz="1500" dirty="0">
                <a:solidFill>
                  <a:schemeClr val="accent3"/>
                </a:solidFill>
                <a:latin typeface="+mn-lt"/>
                <a:cs typeface="Arial" pitchFamily="34" charset="0"/>
              </a:rPr>
              <a:t>    $ 5M</a:t>
            </a:r>
          </a:p>
        </p:txBody>
      </p:sp>
      <p:sp>
        <p:nvSpPr>
          <p:cNvPr id="53" name="TextBox 52">
            <a:extLst>
              <a:ext uri="{FF2B5EF4-FFF2-40B4-BE49-F238E27FC236}">
                <a16:creationId xmlns:a16="http://schemas.microsoft.com/office/drawing/2014/main" id="{ED79FF42-9205-7F42-BA04-F25265C47EC8}"/>
              </a:ext>
            </a:extLst>
          </p:cNvPr>
          <p:cNvSpPr txBox="1"/>
          <p:nvPr/>
        </p:nvSpPr>
        <p:spPr>
          <a:xfrm>
            <a:off x="8667767" y="3797811"/>
            <a:ext cx="553443" cy="207749"/>
          </a:xfrm>
          <a:prstGeom prst="rect">
            <a:avLst/>
          </a:prstGeom>
          <a:noFill/>
          <a:ln w="9525">
            <a:noFill/>
          </a:ln>
        </p:spPr>
        <p:txBody>
          <a:bodyPr wrap="square" lIns="0" tIns="0" rIns="0" bIns="0" rtlCol="0">
            <a:spAutoFit/>
          </a:bodyPr>
          <a:lstStyle/>
          <a:p>
            <a:pPr>
              <a:lnSpc>
                <a:spcPct val="90000"/>
              </a:lnSpc>
              <a:spcBef>
                <a:spcPts val="0"/>
              </a:spcBef>
            </a:pPr>
            <a:r>
              <a:rPr lang="en-US" sz="1500" dirty="0">
                <a:solidFill>
                  <a:schemeClr val="accent3"/>
                </a:solidFill>
                <a:latin typeface="+mn-lt"/>
                <a:cs typeface="Arial" pitchFamily="34" charset="0"/>
              </a:rPr>
              <a:t>$ 8M</a:t>
            </a:r>
          </a:p>
        </p:txBody>
      </p:sp>
      <p:sp>
        <p:nvSpPr>
          <p:cNvPr id="54" name="TextBox 53">
            <a:extLst>
              <a:ext uri="{FF2B5EF4-FFF2-40B4-BE49-F238E27FC236}">
                <a16:creationId xmlns:a16="http://schemas.microsoft.com/office/drawing/2014/main" id="{26F48C16-873D-9F4E-8FB8-107084A81ADD}"/>
              </a:ext>
            </a:extLst>
          </p:cNvPr>
          <p:cNvSpPr txBox="1"/>
          <p:nvPr/>
        </p:nvSpPr>
        <p:spPr>
          <a:xfrm>
            <a:off x="8695568" y="3078883"/>
            <a:ext cx="553443" cy="207749"/>
          </a:xfrm>
          <a:prstGeom prst="rect">
            <a:avLst/>
          </a:prstGeom>
          <a:noFill/>
          <a:ln w="9525">
            <a:noFill/>
          </a:ln>
        </p:spPr>
        <p:txBody>
          <a:bodyPr wrap="square" lIns="0" tIns="0" rIns="0" bIns="0" rtlCol="0">
            <a:spAutoFit/>
          </a:bodyPr>
          <a:lstStyle/>
          <a:p>
            <a:pPr>
              <a:lnSpc>
                <a:spcPct val="90000"/>
              </a:lnSpc>
              <a:spcBef>
                <a:spcPts val="0"/>
              </a:spcBef>
            </a:pPr>
            <a:r>
              <a:rPr lang="en-US" sz="1500" dirty="0">
                <a:solidFill>
                  <a:schemeClr val="accent3"/>
                </a:solidFill>
                <a:latin typeface="+mn-lt"/>
                <a:cs typeface="Arial" pitchFamily="34" charset="0"/>
              </a:rPr>
              <a:t>$ 2M</a:t>
            </a:r>
          </a:p>
        </p:txBody>
      </p:sp>
      <p:sp>
        <p:nvSpPr>
          <p:cNvPr id="10" name="Text Placeholder 9">
            <a:extLst>
              <a:ext uri="{FF2B5EF4-FFF2-40B4-BE49-F238E27FC236}">
                <a16:creationId xmlns:a16="http://schemas.microsoft.com/office/drawing/2014/main" id="{8A59979D-EDD2-C94D-B699-B963037D9583}"/>
              </a:ext>
            </a:extLst>
          </p:cNvPr>
          <p:cNvSpPr>
            <a:spLocks noGrp="1"/>
          </p:cNvSpPr>
          <p:nvPr>
            <p:ph type="body" sz="quarter" idx="13"/>
          </p:nvPr>
        </p:nvSpPr>
        <p:spPr>
          <a:xfrm>
            <a:off x="569635" y="6291343"/>
            <a:ext cx="9209112" cy="286232"/>
          </a:xfrm>
        </p:spPr>
        <p:txBody>
          <a:bodyPr/>
          <a:lstStyle/>
          <a:p>
            <a:r>
              <a:rPr lang="en-US" dirty="0"/>
              <a:t>* See cost (back of the envelope) breakdown in appendix where costs were available. Estimated costs total ~$11.5M, for all other items assumed cost is ~$6.5M</a:t>
            </a:r>
          </a:p>
          <a:p>
            <a:r>
              <a:rPr lang="en-US" dirty="0"/>
              <a:t>** https://</a:t>
            </a:r>
            <a:r>
              <a:rPr lang="en-US" dirty="0" err="1"/>
              <a:t>www.wsj.com</a:t>
            </a:r>
            <a:r>
              <a:rPr lang="en-US" dirty="0"/>
              <a:t>/articles/nyc-cars-to-talk-to-one-another-under-traffic-safety-pilot-program-1541452455</a:t>
            </a:r>
          </a:p>
        </p:txBody>
      </p:sp>
      <p:sp>
        <p:nvSpPr>
          <p:cNvPr id="57" name="Rectangle 56">
            <a:extLst>
              <a:ext uri="{FF2B5EF4-FFF2-40B4-BE49-F238E27FC236}">
                <a16:creationId xmlns:a16="http://schemas.microsoft.com/office/drawing/2014/main" id="{F6C68E38-D9A3-2B44-8246-7731447A4752}"/>
              </a:ext>
            </a:extLst>
          </p:cNvPr>
          <p:cNvSpPr/>
          <p:nvPr/>
        </p:nvSpPr>
        <p:spPr>
          <a:xfrm>
            <a:off x="0" y="0"/>
            <a:ext cx="9906000" cy="582560"/>
          </a:xfrm>
          <a:prstGeom prst="rect">
            <a:avLst/>
          </a:prstGeom>
          <a:solidFill>
            <a:schemeClr val="accent1"/>
          </a:solidFill>
          <a:ln w="9525" cmpd="sng">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
        <p:nvSpPr>
          <p:cNvPr id="12" name="TextBox 11">
            <a:extLst>
              <a:ext uri="{FF2B5EF4-FFF2-40B4-BE49-F238E27FC236}">
                <a16:creationId xmlns:a16="http://schemas.microsoft.com/office/drawing/2014/main" id="{C9083CE3-A5F3-694C-8D1A-703C45732DB7}"/>
              </a:ext>
            </a:extLst>
          </p:cNvPr>
          <p:cNvSpPr txBox="1"/>
          <p:nvPr/>
        </p:nvSpPr>
        <p:spPr>
          <a:xfrm>
            <a:off x="592243" y="5733256"/>
            <a:ext cx="8999291" cy="415498"/>
          </a:xfrm>
          <a:prstGeom prst="rect">
            <a:avLst/>
          </a:prstGeom>
          <a:noFill/>
          <a:ln w="9525">
            <a:noFill/>
          </a:ln>
        </p:spPr>
        <p:txBody>
          <a:bodyPr wrap="square" lIns="0" tIns="0" rIns="0" bIns="0" rtlCol="0">
            <a:spAutoFit/>
          </a:bodyPr>
          <a:lstStyle/>
          <a:p>
            <a:pPr>
              <a:lnSpc>
                <a:spcPct val="90000"/>
              </a:lnSpc>
              <a:spcBef>
                <a:spcPts val="0"/>
              </a:spcBef>
            </a:pPr>
            <a:r>
              <a:rPr lang="en-US" sz="1500" b="0" dirty="0">
                <a:latin typeface="+mn-lt"/>
                <a:cs typeface="Arial" pitchFamily="34" charset="0"/>
              </a:rPr>
              <a:t>$18 M is a reasonable estimation given the </a:t>
            </a:r>
            <a:r>
              <a:rPr lang="en-US" sz="1500" b="0" dirty="0">
                <a:solidFill>
                  <a:schemeClr val="accent1"/>
                </a:solidFill>
                <a:latin typeface="+mn-lt"/>
                <a:cs typeface="Arial" pitchFamily="34" charset="0"/>
                <a:hlinkClick r:id="rId6">
                  <a:extLst>
                    <a:ext uri="{A12FA001-AC4F-418D-AE19-62706E023703}">
                      <ahyp:hlinkClr xmlns:ahyp="http://schemas.microsoft.com/office/drawing/2018/hyperlinkcolor" val="tx"/>
                    </a:ext>
                  </a:extLst>
                </a:hlinkClick>
              </a:rPr>
              <a:t>pilots happening in NYC for $10M</a:t>
            </a:r>
            <a:r>
              <a:rPr lang="en-US" sz="1500" b="0" dirty="0">
                <a:solidFill>
                  <a:schemeClr val="accent1"/>
                </a:solidFill>
                <a:latin typeface="+mn-lt"/>
                <a:cs typeface="Arial" pitchFamily="34" charset="0"/>
              </a:rPr>
              <a:t>**</a:t>
            </a:r>
            <a:r>
              <a:rPr lang="en-US" sz="1500" b="0" dirty="0">
                <a:latin typeface="+mn-lt"/>
                <a:cs typeface="Arial" pitchFamily="34" charset="0"/>
              </a:rPr>
              <a:t>, so the council can choose to adopt certain aspects of the plan, or look to bond measures to fund these projects going forward. </a:t>
            </a:r>
          </a:p>
        </p:txBody>
      </p:sp>
    </p:spTree>
    <p:extLst>
      <p:ext uri="{BB962C8B-B14F-4D97-AF65-F5344CB8AC3E}">
        <p14:creationId xmlns:p14="http://schemas.microsoft.com/office/powerpoint/2010/main" val="1397327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9CEC57-F5E9-9243-9BFB-10E896150A37}"/>
              </a:ext>
            </a:extLst>
          </p:cNvPr>
          <p:cNvSpPr>
            <a:spLocks noGrp="1"/>
          </p:cNvSpPr>
          <p:nvPr>
            <p:ph type="body" sz="quarter" idx="10"/>
          </p:nvPr>
        </p:nvSpPr>
        <p:spPr/>
        <p:txBody>
          <a:bodyPr/>
          <a:lstStyle/>
          <a:p>
            <a:endParaRPr lang="en-US" dirty="0"/>
          </a:p>
        </p:txBody>
      </p:sp>
      <p:sp>
        <p:nvSpPr>
          <p:cNvPr id="3" name="Text Placeholder 2">
            <a:extLst>
              <a:ext uri="{FF2B5EF4-FFF2-40B4-BE49-F238E27FC236}">
                <a16:creationId xmlns:a16="http://schemas.microsoft.com/office/drawing/2014/main" id="{4C36DA30-6B55-8B4C-B93A-950672199FD8}"/>
              </a:ext>
            </a:extLst>
          </p:cNvPr>
          <p:cNvSpPr>
            <a:spLocks noGrp="1"/>
          </p:cNvSpPr>
          <p:nvPr>
            <p:ph type="body" sz="quarter" idx="11"/>
          </p:nvPr>
        </p:nvSpPr>
        <p:spPr/>
        <p:txBody>
          <a:bodyPr/>
          <a:lstStyle/>
          <a:p>
            <a:endParaRPr lang="en-US" dirty="0"/>
          </a:p>
        </p:txBody>
      </p:sp>
      <p:sp>
        <p:nvSpPr>
          <p:cNvPr id="4" name="Text Placeholder 3">
            <a:extLst>
              <a:ext uri="{FF2B5EF4-FFF2-40B4-BE49-F238E27FC236}">
                <a16:creationId xmlns:a16="http://schemas.microsoft.com/office/drawing/2014/main" id="{688E9B58-51F4-284B-B3FA-BA52809E3332}"/>
              </a:ext>
            </a:extLst>
          </p:cNvPr>
          <p:cNvSpPr>
            <a:spLocks noGrp="1"/>
          </p:cNvSpPr>
          <p:nvPr>
            <p:ph type="body" sz="quarter" idx="12"/>
          </p:nvPr>
        </p:nvSpPr>
        <p:spPr>
          <a:xfrm>
            <a:off x="3770035" y="3228624"/>
            <a:ext cx="2016224" cy="1202252"/>
          </a:xfrm>
        </p:spPr>
        <p:txBody>
          <a:bodyPr/>
          <a:lstStyle/>
          <a:p>
            <a:r>
              <a:rPr lang="en-US" dirty="0"/>
              <a:t>Appendix: Cost Breakdown </a:t>
            </a:r>
          </a:p>
        </p:txBody>
      </p:sp>
      <p:sp>
        <p:nvSpPr>
          <p:cNvPr id="5" name="Text Placeholder 4">
            <a:extLst>
              <a:ext uri="{FF2B5EF4-FFF2-40B4-BE49-F238E27FC236}">
                <a16:creationId xmlns:a16="http://schemas.microsoft.com/office/drawing/2014/main" id="{97E601F2-C8A1-D248-A2D6-C68FE354A870}"/>
              </a:ext>
            </a:extLst>
          </p:cNvPr>
          <p:cNvSpPr>
            <a:spLocks noGrp="1"/>
          </p:cNvSpPr>
          <p:nvPr>
            <p:ph type="body" sz="quarter" idx="13"/>
          </p:nvPr>
        </p:nvSpPr>
        <p:spPr/>
        <p:txBody>
          <a:bodyPr/>
          <a:lstStyle/>
          <a:p>
            <a:endParaRPr lang="en-US" dirty="0"/>
          </a:p>
        </p:txBody>
      </p:sp>
      <p:sp>
        <p:nvSpPr>
          <p:cNvPr id="6" name="Text Placeholder 5">
            <a:extLst>
              <a:ext uri="{FF2B5EF4-FFF2-40B4-BE49-F238E27FC236}">
                <a16:creationId xmlns:a16="http://schemas.microsoft.com/office/drawing/2014/main" id="{95086018-1C83-3347-93B5-261EC4A7ABEE}"/>
              </a:ext>
            </a:extLst>
          </p:cNvPr>
          <p:cNvSpPr>
            <a:spLocks noGrp="1"/>
          </p:cNvSpPr>
          <p:nvPr>
            <p:ph type="body" sz="quarter" idx="14"/>
          </p:nvPr>
        </p:nvSpPr>
        <p:spPr/>
        <p:txBody>
          <a:bodyPr/>
          <a:lstStyle/>
          <a:p>
            <a:endParaRPr lang="en-US" dirty="0"/>
          </a:p>
        </p:txBody>
      </p:sp>
      <p:sp>
        <p:nvSpPr>
          <p:cNvPr id="7" name="Rectangle 6">
            <a:extLst>
              <a:ext uri="{FF2B5EF4-FFF2-40B4-BE49-F238E27FC236}">
                <a16:creationId xmlns:a16="http://schemas.microsoft.com/office/drawing/2014/main" id="{235DAE27-DA71-EE4C-A3CE-7E9619FC70FF}"/>
              </a:ext>
            </a:extLst>
          </p:cNvPr>
          <p:cNvSpPr/>
          <p:nvPr/>
        </p:nvSpPr>
        <p:spPr>
          <a:xfrm>
            <a:off x="0" y="0"/>
            <a:ext cx="9906000" cy="582560"/>
          </a:xfrm>
          <a:prstGeom prst="rect">
            <a:avLst/>
          </a:prstGeom>
          <a:solidFill>
            <a:schemeClr val="accent1"/>
          </a:solidFill>
          <a:ln w="9525" cmpd="sng">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Tree>
    <p:extLst>
      <p:ext uri="{BB962C8B-B14F-4D97-AF65-F5344CB8AC3E}">
        <p14:creationId xmlns:p14="http://schemas.microsoft.com/office/powerpoint/2010/main" val="4165570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13B3735-1BB9-8A43-9F21-A04CD0B9A0F3}"/>
              </a:ext>
            </a:extLst>
          </p:cNvPr>
          <p:cNvSpPr>
            <a:spLocks noGrp="1"/>
          </p:cNvSpPr>
          <p:nvPr>
            <p:ph type="body" sz="quarter" idx="11"/>
          </p:nvPr>
        </p:nvSpPr>
        <p:spPr>
          <a:xfrm>
            <a:off x="482075" y="1229615"/>
            <a:ext cx="9423925" cy="4894802"/>
          </a:xfrm>
        </p:spPr>
        <p:txBody>
          <a:bodyPr/>
          <a:lstStyle/>
          <a:p>
            <a:r>
              <a:rPr lang="en-US" dirty="0"/>
              <a:t> Rumble Strips Materials Cost: $6000 / mile * 10 miles = $ 60,000</a:t>
            </a:r>
          </a:p>
          <a:p>
            <a:endParaRPr lang="en-US" dirty="0"/>
          </a:p>
          <a:p>
            <a:r>
              <a:rPr lang="en-US" dirty="0"/>
              <a:t> Installation Cost: $20</a:t>
            </a:r>
            <a:r>
              <a:rPr lang="en-US" i="1" dirty="0"/>
              <a:t> / hr. * 60 hrs. / week * 6 weeks * 20 men =  $144,000 </a:t>
            </a:r>
            <a:r>
              <a:rPr lang="en-US" dirty="0"/>
              <a:t> </a:t>
            </a:r>
          </a:p>
          <a:p>
            <a:endParaRPr lang="en-US" dirty="0"/>
          </a:p>
          <a:p>
            <a:r>
              <a:rPr lang="en-US" dirty="0"/>
              <a:t> Billboards: $30000 / month * 15 billboards * 3 months =  $1,350,000</a:t>
            </a:r>
          </a:p>
          <a:p>
            <a:r>
              <a:rPr lang="en-US" dirty="0"/>
              <a:t> </a:t>
            </a:r>
          </a:p>
          <a:p>
            <a:r>
              <a:rPr lang="en-US" dirty="0"/>
              <a:t> Signage at every intersection Raw Materials: $ 300 /sign * 8 signs * 20 intersections</a:t>
            </a:r>
          </a:p>
          <a:p>
            <a:r>
              <a:rPr lang="en-US" dirty="0"/>
              <a:t>					   = $ 48,000</a:t>
            </a:r>
          </a:p>
          <a:p>
            <a:r>
              <a:rPr lang="en-US" dirty="0"/>
              <a:t> </a:t>
            </a:r>
          </a:p>
          <a:p>
            <a:r>
              <a:rPr lang="en-US" dirty="0"/>
              <a:t> Installation Cost of Signage: $20</a:t>
            </a:r>
            <a:r>
              <a:rPr lang="en-US" i="1" dirty="0"/>
              <a:t> / hr. * 40 hrs. / week * 6 weeks * 15 men =  $72,000 </a:t>
            </a:r>
            <a:r>
              <a:rPr lang="en-US" dirty="0"/>
              <a:t> </a:t>
            </a:r>
          </a:p>
          <a:p>
            <a:endParaRPr lang="en-US" dirty="0"/>
          </a:p>
          <a:p>
            <a:endParaRPr lang="en-US" dirty="0"/>
          </a:p>
          <a:p>
            <a:r>
              <a:rPr lang="en-US" dirty="0"/>
              <a:t> Red Light Cameras: $100000 / camera * 4 cameras / intersection * 20 intersections</a:t>
            </a:r>
          </a:p>
          <a:p>
            <a:r>
              <a:rPr lang="en-US" dirty="0"/>
              <a:t>		       = $ 8,000,000</a:t>
            </a:r>
          </a:p>
          <a:p>
            <a:endParaRPr lang="en-US" dirty="0"/>
          </a:p>
          <a:p>
            <a:r>
              <a:rPr lang="en-US" dirty="0"/>
              <a:t> Police Presence: $90,000 / year * .25 years * 80 people = $1,800,000</a:t>
            </a:r>
          </a:p>
          <a:p>
            <a:endParaRPr lang="en-US" dirty="0"/>
          </a:p>
          <a:p>
            <a:r>
              <a:rPr lang="en-US" dirty="0"/>
              <a:t> </a:t>
            </a:r>
          </a:p>
        </p:txBody>
      </p:sp>
      <p:sp>
        <p:nvSpPr>
          <p:cNvPr id="4" name="Text Placeholder 3">
            <a:extLst>
              <a:ext uri="{FF2B5EF4-FFF2-40B4-BE49-F238E27FC236}">
                <a16:creationId xmlns:a16="http://schemas.microsoft.com/office/drawing/2014/main" id="{6D2AB659-E06B-C041-9058-E8728705E515}"/>
              </a:ext>
            </a:extLst>
          </p:cNvPr>
          <p:cNvSpPr>
            <a:spLocks noGrp="1"/>
          </p:cNvSpPr>
          <p:nvPr>
            <p:ph type="body" sz="quarter" idx="12"/>
          </p:nvPr>
        </p:nvSpPr>
        <p:spPr>
          <a:xfrm>
            <a:off x="545970" y="661605"/>
            <a:ext cx="8769096" cy="400751"/>
          </a:xfrm>
        </p:spPr>
        <p:txBody>
          <a:bodyPr/>
          <a:lstStyle/>
          <a:p>
            <a:r>
              <a:rPr lang="en-US" dirty="0"/>
              <a:t>Cost Breakdown: Back of the Envelope</a:t>
            </a:r>
          </a:p>
        </p:txBody>
      </p:sp>
      <p:sp>
        <p:nvSpPr>
          <p:cNvPr id="5" name="Text Placeholder 4">
            <a:extLst>
              <a:ext uri="{FF2B5EF4-FFF2-40B4-BE49-F238E27FC236}">
                <a16:creationId xmlns:a16="http://schemas.microsoft.com/office/drawing/2014/main" id="{79463D97-8072-D94B-B003-6258B3C04DEA}"/>
              </a:ext>
            </a:extLst>
          </p:cNvPr>
          <p:cNvSpPr>
            <a:spLocks noGrp="1"/>
          </p:cNvSpPr>
          <p:nvPr>
            <p:ph type="body" sz="quarter" idx="13"/>
          </p:nvPr>
        </p:nvSpPr>
        <p:spPr/>
        <p:txBody>
          <a:bodyPr/>
          <a:lstStyle/>
          <a:p>
            <a:endParaRPr lang="en-US" dirty="0"/>
          </a:p>
        </p:txBody>
      </p:sp>
      <p:sp>
        <p:nvSpPr>
          <p:cNvPr id="6" name="Text Placeholder 5">
            <a:extLst>
              <a:ext uri="{FF2B5EF4-FFF2-40B4-BE49-F238E27FC236}">
                <a16:creationId xmlns:a16="http://schemas.microsoft.com/office/drawing/2014/main" id="{126590FD-9CCE-6F41-B64C-E23DE2A02406}"/>
              </a:ext>
            </a:extLst>
          </p:cNvPr>
          <p:cNvSpPr>
            <a:spLocks noGrp="1"/>
          </p:cNvSpPr>
          <p:nvPr>
            <p:ph type="body" sz="quarter" idx="14"/>
          </p:nvPr>
        </p:nvSpPr>
        <p:spPr>
          <a:xfrm>
            <a:off x="569635" y="6165304"/>
            <a:ext cx="8769096" cy="429348"/>
          </a:xfrm>
        </p:spPr>
        <p:txBody>
          <a:bodyPr/>
          <a:lstStyle/>
          <a:p>
            <a:r>
              <a:rPr lang="en-US" dirty="0">
                <a:hlinkClick r:id="rId2"/>
              </a:rPr>
              <a:t>https://dashtwo.com/blog/how-much-does-billboard-advertising-cost/</a:t>
            </a:r>
            <a:endParaRPr lang="en-US" dirty="0"/>
          </a:p>
          <a:p>
            <a:r>
              <a:rPr lang="en-US" dirty="0">
                <a:hlinkClick r:id="rId3"/>
              </a:rPr>
              <a:t>https://www.cdc.gov/motorvehiclesafety/calculator/factsheet/redlight.html</a:t>
            </a:r>
            <a:endParaRPr lang="en-US" dirty="0"/>
          </a:p>
          <a:p>
            <a:endParaRPr lang="en-US" dirty="0"/>
          </a:p>
        </p:txBody>
      </p:sp>
      <p:sp>
        <p:nvSpPr>
          <p:cNvPr id="7" name="Rectangle 6">
            <a:extLst>
              <a:ext uri="{FF2B5EF4-FFF2-40B4-BE49-F238E27FC236}">
                <a16:creationId xmlns:a16="http://schemas.microsoft.com/office/drawing/2014/main" id="{82BAA02C-A151-EA44-9AD4-78A854665A8B}"/>
              </a:ext>
            </a:extLst>
          </p:cNvPr>
          <p:cNvSpPr/>
          <p:nvPr/>
        </p:nvSpPr>
        <p:spPr>
          <a:xfrm>
            <a:off x="0" y="0"/>
            <a:ext cx="9906000" cy="582560"/>
          </a:xfrm>
          <a:prstGeom prst="rect">
            <a:avLst/>
          </a:prstGeom>
          <a:solidFill>
            <a:schemeClr val="accent1"/>
          </a:solidFill>
          <a:ln w="9525" cmpd="sng">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ctr"/>
          <a:lstStyle/>
          <a:p>
            <a:pPr algn="ctr">
              <a:lnSpc>
                <a:spcPct val="90000"/>
              </a:lnSpc>
              <a:spcBef>
                <a:spcPts val="300"/>
              </a:spcBef>
            </a:pPr>
            <a:endParaRPr lang="en-US" sz="1500" b="0" dirty="0">
              <a:solidFill>
                <a:schemeClr val="tx1"/>
              </a:solidFill>
              <a:latin typeface="+mn-lt"/>
              <a:cs typeface="Arial" pitchFamily="34" charset="0"/>
            </a:endParaRPr>
          </a:p>
        </p:txBody>
      </p:sp>
    </p:spTree>
    <p:extLst>
      <p:ext uri="{BB962C8B-B14F-4D97-AF65-F5344CB8AC3E}">
        <p14:creationId xmlns:p14="http://schemas.microsoft.com/office/powerpoint/2010/main" val="252165066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3045&quot;&gt;&lt;version val=&quot;25150&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Y/%#m/%#d&lt;/m_strFormatTime&gt;&lt;m_yearfmt&gt;&lt;begin val=&quot;0&quot;/&gt;&lt;end val=&quot;0&quot;/&gt;&lt;/m_yearfmt&gt;&lt;/m_precDefaultDate&gt;&lt;m_precDefaultYear&gt;&lt;m_bNumberIsYear val=&quot;0&quot;/&gt;&lt;m_strFormatTime&gt;%Y&lt;/m_strFormatTime&gt;&lt;m_yearfmt&gt;&lt;begin val=&quot;0&quot;/&gt;&lt;end val=&quot;0&quot;/&gt;&lt;/m_yearfmt&gt;&lt;/m_precDefaultYear&gt;&lt;m_precDefaultQuarter&gt;&lt;m_bNumberIsYear val=&quot;0&quot;/&gt;&lt;m_strFormatTime&gt;Q%5&lt;/m_strFormatTime&gt;&lt;m_yearfmt&gt;&lt;begin val=&quot;0&quot;/&gt;&lt;end val=&quot;4&quot;/&gt;&lt;/m_yearfmt&gt;&lt;/m_precDefaultQuarter&gt;&lt;m_precDefaultMonth&gt;&lt;m_bNumberIsYear val=&quot;0&quot;/&gt;&lt;m_strFormatTime&gt;%1&lt;/m_strFormatTime&gt;&lt;m_yearfmt&gt;&lt;begin val=&quot;0&quot;/&gt;&lt;end val=&quot;4&quot;/&gt;&lt;/m_yearfmt&gt;&lt;/m_precDefaultMonth&gt;&lt;m_precDefaultWeek&gt;&lt;m_bNumberIsYear val=&quot;0&quot;/&gt;&lt;m_strFormatTime&gt;%d.&lt;/m_strFormatTime&gt;&lt;m_yearfmt&gt;&lt;begin val=&quot;0&quot;/&gt;&lt;end val=&quot;4&quot;/&gt;&lt;/m_yearfmt&gt;&lt;/m_precDefaultWeek&gt;&lt;m_precDefaultDay&gt;&lt;m_bNumberIsYear val=&quot;0&quot;/&gt;&lt;m_strFormatTime&gt;%#d&lt;/m_strFormatTime&gt;&lt;m_yearfmt&gt;&lt;begin val=&quot;0&quot;/&gt;&lt;end val=&quot;4&quot;/&gt;&lt;/m_yearfmt&gt;&lt;/m_precDefaultDay&gt;&lt;m_mruColor&gt;&lt;m_vecMRU length=&quot;24&quot;&gt;&lt;elem m_fUsage=&quot;2.28720797658100050143E+00&quot;&gt;&lt;m_msothmcolidx val=&quot;0&quot;/&gt;&lt;m_rgb r=&quot;DE&quot; g=&quot;F2&quot; b=&quot;F8&quot;/&gt;&lt;m_nBrightness val=&quot;0&quot;/&gt;&lt;/elem&gt;&lt;elem m_fUsage=&quot;1.94290496603949347509E+00&quot;&gt;&lt;m_msothmcolidx val=&quot;0&quot;/&gt;&lt;m_rgb r=&quot;B9&quot; g=&quot;D5&quot; b=&quot;FF&quot;/&gt;&lt;m_nBrightness val=&quot;0&quot;/&gt;&lt;/elem&gt;&lt;elem m_fUsage=&quot;1.40049000000000001265E+00&quot;&gt;&lt;m_msothmcolidx val=&quot;0&quot;/&gt;&lt;m_rgb r=&quot;5B&quot; g=&quot;C0&quot; b=&quot;DE&quot;/&gt;&lt;m_nBrightness val=&quot;0&quot;/&gt;&lt;/elem&gt;&lt;elem m_fUsage=&quot;9.67045556521899718483E-01&quot;&gt;&lt;m_msothmcolidx val=&quot;0&quot;/&gt;&lt;m_rgb r=&quot;C7&quot; g=&quot;DE&quot; b=&quot;E7&quot;/&gt;&lt;m_nBrightness val=&quot;0&quot;/&gt;&lt;/elem&gt;&lt;elem m_fUsage=&quot;9.61908210000000152284E-01&quot;&gt;&lt;m_msothmcolidx val=&quot;0&quot;/&gt;&lt;m_rgb r=&quot;1D&quot; g=&quot;1E&quot; b=&quot;2B&quot;/&gt;&lt;m_nBrightness val=&quot;0&quot;/&gt;&lt;/elem&gt;&lt;elem m_fUsage=&quot;7.29000000000000092371E-01&quot;&gt;&lt;m_msothmcolidx val=&quot;0&quot;/&gt;&lt;m_rgb r=&quot;F4&quot; g=&quot;DD&quot; b=&quot;A0&quot;/&gt;&lt;m_nBrightness val=&quot;0&quot;/&gt;&lt;/elem&gt;&lt;elem m_fUsage=&quot;4.78296900000000135833E-01&quot;&gt;&lt;m_msothmcolidx val=&quot;0&quot;/&gt;&lt;m_rgb r=&quot;ED&quot; g=&quot;C7&quot; b=&quot;61&quot;/&gt;&lt;m_nBrightness val=&quot;0&quot;/&gt;&lt;/elem&gt;&lt;elem m_fUsage=&quot;3.33953025909772605040E-01&quot;&gt;&lt;m_msothmcolidx val=&quot;0&quot;/&gt;&lt;m_rgb r=&quot;D3&quot; g=&quot;E7&quot; b=&quot;ED&quot;/&gt;&lt;m_nBrightness val=&quot;0&quot;/&gt;&lt;/elem&gt;&lt;elem m_fUsage=&quot;3.13810596090000171188E-01&quot;&gt;&lt;m_msothmcolidx val=&quot;0&quot;/&gt;&lt;m_rgb r=&quot;F4&quot; g=&quot;FA&quot; b=&quot;FB&quot;/&gt;&lt;m_nBrightness val=&quot;0&quot;/&gt;&lt;/elem&gt;&lt;elem m_fUsage=&quot;1.85302018885184188735E-01&quot;&gt;&lt;m_msothmcolidx val=&quot;0&quot;/&gt;&lt;m_rgb r=&quot;8B&quot; g=&quot;CD&quot; b=&quot;8B&quot;/&gt;&lt;m_nBrightness val=&quot;0&quot;/&gt;&lt;/elem&gt;&lt;elem m_fUsage=&quot;1.16945582195002853454E-01&quot;&gt;&lt;m_msothmcolidx val=&quot;0&quot;/&gt;&lt;m_rgb r=&quot;6C&quot; g=&quot;AA&quot; b=&quot;C0&quot;/&gt;&lt;m_nBrightness val=&quot;0&quot;/&gt;&lt;/elem&gt;&lt;elem m_fUsage=&quot;9.20653583596305474801E-02&quot;&gt;&lt;m_msothmcolidx val=&quot;0&quot;/&gt;&lt;m_rgb r=&quot;B2&quot; g=&quot;D2&quot; b=&quot;DE&quot;/&gt;&lt;m_nBrightness val=&quot;0&quot;/&gt;&lt;/elem&gt;&lt;elem m_fUsage=&quot;5.91807121475400876864E-02&quot;&gt;&lt;m_msothmcolidx val=&quot;0&quot;/&gt;&lt;m_rgb r=&quot;36&quot; g=&quot;58&quot; b=&quot;A7&quot;/&gt;&lt;m_nBrightness val=&quot;0&quot;/&gt;&lt;/elem&gt;&lt;elem m_fUsage=&quot;3.81520424476946215520E-02&quot;&gt;&lt;m_msothmcolidx val=&quot;0&quot;/&gt;&lt;m_rgb r=&quot;BF&quot; g=&quot;C1&quot; b=&quot;BF&quot;/&gt;&lt;m_nBrightness val=&quot;0&quot;/&gt;&lt;/elem&gt;&lt;elem m_fUsage=&quot;3.43368382029251573151E-02&quot;&gt;&lt;m_msothmcolidx val=&quot;0&quot;/&gt;&lt;m_rgb r=&quot;F2&quot; g=&quot;00&quot; b=&quot;00&quot;/&gt;&lt;m_nBrightness val=&quot;0&quot;/&gt;&lt;/elem&gt;&lt;elem m_fUsage=&quot;2.25283995449391989674E-02&quot;&gt;&lt;m_msothmcolidx val=&quot;0&quot;/&gt;&lt;m_rgb r=&quot;55&quot; g=&quot;55&quot; b=&quot;55&quot;/&gt;&lt;m_nBrightness val=&quot;0&quot;/&gt;&lt;/elem&gt;&lt;elem m_fUsage=&quot;2.09513892655588916669E-02&quot;&gt;&lt;m_msothmcolidx val=&quot;0&quot;/&gt;&lt;m_rgb r=&quot;3D&quot; g=&quot;79&quot; b=&quot;8D&quot;/&gt;&lt;m_nBrightness val=&quot;0&quot;/&gt;&lt;/elem&gt;&lt;elem m_fUsage=&quot;9.83680796206675908677E-03&quot;&gt;&lt;m_msothmcolidx val=&quot;0&quot;/&gt;&lt;m_rgb r=&quot;7A&quot; g=&quot;95&quot; b=&quot;D3&quot;/&gt;&lt;m_nBrightness val=&quot;0&quot;/&gt;&lt;/elem&gt;&lt;elem m_fUsage=&quot;3.26172722269885096910E-03&quot;&gt;&lt;m_msothmcolidx val=&quot;0&quot;/&gt;&lt;m_rgb r=&quot;86&quot; g=&quot;6D&quot; b=&quot;59&quot;/&gt;&lt;m_nBrightness val=&quot;0&quot;/&gt;&lt;/elem&gt;&lt;elem m_fUsage=&quot;8.38409479867193102934E-04&quot;&gt;&lt;m_msothmcolidx val=&quot;0&quot;/&gt;&lt;m_rgb r=&quot;DA&quot; g=&quot;4B&quot; b=&quot;0E&quot;/&gt;&lt;m_nBrightness val=&quot;0&quot;/&gt;&lt;/elem&gt;&lt;elem m_fUsage=&quot;8.24817153775816232393E-04&quot;&gt;&lt;m_msothmcolidx val=&quot;0&quot;/&gt;&lt;m_rgb r=&quot;3D&quot; g=&quot;63&quot; b=&quot;BC&quot;/&gt;&lt;m_nBrightness val=&quot;0&quot;/&gt;&lt;/elem&gt;&lt;elem m_fUsage=&quot;6.51632743938680919840E-04&quot;&gt;&lt;m_msothmcolidx val=&quot;0&quot;/&gt;&lt;m_rgb r=&quot;D0&quot; g=&quot;D3&quot; b=&quot;5A&quot;/&gt;&lt;m_nBrightness val=&quot;0&quot;/&gt;&lt;/elem&gt;&lt;elem m_fUsage=&quot;2.51891052752729069451E-04&quot;&gt;&lt;m_msothmcolidx val=&quot;0&quot;/&gt;&lt;m_rgb r=&quot;F0&quot; g=&quot;A5&quot; b=&quot;17&quot;/&gt;&lt;m_nBrightness val=&quot;0&quot;/&gt;&lt;/elem&gt;&lt;elem m_fUsage=&quot;1.55749760615752621748E-04&quot;&gt;&lt;m_msothmcolidx val=&quot;0&quot;/&gt;&lt;m_rgb r=&quot;7D&quot; g=&quot;6A&quot; b=&quot;77&quot;/&gt;&lt;m_nBrightness val=&quot;0&quot;/&gt;&lt;/elem&gt;&lt;/m_vecMRU&gt;&lt;/m_mruColor&gt;&lt;m_eweekdayFirstOfWeek val=&quot;2&quot;/&gt;&lt;m_eweekdayFirstOfWorkweek val=&quot;2&quot;/&gt;&lt;m_eweekdayFirstOfWeekend val=&quot;7&quot;/&gt;&lt;/CPresentation&gt;&lt;/root&gt;"/>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1eShPxMiDk2su110ufIKs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G8qWaV6cqESqL_iBkjRAj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1eShPxMiDk2su110ufIKs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G8qWaV6cqESqL_iBkjRAj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1eShPxMiDk2su110ufIKsw"/>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G8qWaV6cqESqL_iBkjRAj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1eShPxMiDk2su110ufIKs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G8qWaV6cqESqL_iBkjRAjw"/>
</p:tagLst>
</file>

<file path=ppt/theme/theme1.xml><?xml version="1.0" encoding="utf-8"?>
<a:theme xmlns:a="http://schemas.openxmlformats.org/drawingml/2006/main" name="A4rb_Premium">
  <a:themeElements>
    <a:clrScheme name="Custom 10">
      <a:dk1>
        <a:srgbClr val="1D1E2B"/>
      </a:dk1>
      <a:lt1>
        <a:srgbClr val="9D9D9D"/>
      </a:lt1>
      <a:dk2>
        <a:srgbClr val="2E343F"/>
      </a:dk2>
      <a:lt2>
        <a:srgbClr val="BBBBBB"/>
      </a:lt2>
      <a:accent1>
        <a:srgbClr val="337AB7"/>
      </a:accent1>
      <a:accent2>
        <a:srgbClr val="5BC0DE"/>
      </a:accent2>
      <a:accent3>
        <a:srgbClr val="5CB85C"/>
      </a:accent3>
      <a:accent4>
        <a:srgbClr val="D9534F"/>
      </a:accent4>
      <a:accent5>
        <a:srgbClr val="EDC761"/>
      </a:accent5>
      <a:accent6>
        <a:srgbClr val="FFFFFF"/>
      </a:accent6>
      <a:hlink>
        <a:srgbClr val="1D1E2B"/>
      </a:hlink>
      <a:folHlink>
        <a:srgbClr val="5BC0D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9525" cmpd="sng">
          <a:solidFill>
            <a:schemeClr val="accent3"/>
          </a:solidFill>
        </a:ln>
        <a:effectLst/>
      </a:spPr>
      <a:bodyPr lIns="72000" tIns="0" rIns="72000" bIns="0" rtlCol="0" anchor="ctr"/>
      <a:lstStyle>
        <a:defPPr>
          <a:lnSpc>
            <a:spcPct val="90000"/>
          </a:lnSpc>
          <a:spcBef>
            <a:spcPts val="300"/>
          </a:spcBef>
          <a:defRPr sz="1500" b="0" dirty="0" smtClean="0">
            <a:solidFill>
              <a:schemeClr val="tx1"/>
            </a:solidFill>
            <a:latin typeface="+mn-lt"/>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accent3"/>
          </a:solidFill>
        </a:ln>
        <a:effectLst/>
      </a:spPr>
      <a:bodyPr/>
      <a:lstStyle/>
      <a:style>
        <a:lnRef idx="1">
          <a:schemeClr val="accent1"/>
        </a:lnRef>
        <a:fillRef idx="0">
          <a:schemeClr val="accent1"/>
        </a:fillRef>
        <a:effectRef idx="0">
          <a:schemeClr val="accent1"/>
        </a:effectRef>
        <a:fontRef idx="minor">
          <a:schemeClr val="tx1"/>
        </a:fontRef>
      </a:style>
    </a:lnDef>
    <a:txDef>
      <a:spPr>
        <a:noFill/>
        <a:ln w="9525">
          <a:noFill/>
        </a:ln>
      </a:spPr>
      <a:bodyPr wrap="square" lIns="0" tIns="0" rIns="0" bIns="0" rtlCol="0">
        <a:spAutoFit/>
      </a:bodyPr>
      <a:lstStyle>
        <a:defPPr>
          <a:lnSpc>
            <a:spcPct val="90000"/>
          </a:lnSpc>
          <a:spcBef>
            <a:spcPts val="0"/>
          </a:spcBef>
          <a:defRPr sz="1500" b="0" dirty="0" smtClean="0">
            <a:latin typeface="+mn-lt"/>
            <a:cs typeface="Arial"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Slice</Template>
  <TotalTime>50169</TotalTime>
  <Words>1519</Words>
  <Application>Microsoft Macintosh PowerPoint</Application>
  <PresentationFormat>A4 Paper (210x297 mm)</PresentationFormat>
  <Paragraphs>156</Paragraphs>
  <Slides>9</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8" baseType="lpstr">
      <vt:lpstr>Arial</vt:lpstr>
      <vt:lpstr>Arial Narrow</vt:lpstr>
      <vt:lpstr>Calibri</vt:lpstr>
      <vt:lpstr>Century Schoolbook</vt:lpstr>
      <vt:lpstr>Helvetica</vt:lpstr>
      <vt:lpstr>Helvetica LT Std</vt:lpstr>
      <vt:lpstr>Var(--jp-code-font-family)</vt:lpstr>
      <vt:lpstr>A4rb_Premium</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Roland Berger Strategy Consultants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dc:creator>
  <cp:lastModifiedBy>Subhashree Rengarajan</cp:lastModifiedBy>
  <cp:revision>8384</cp:revision>
  <cp:lastPrinted>2020-02-18T01:37:54Z</cp:lastPrinted>
  <dcterms:created xsi:type="dcterms:W3CDTF">2012-07-19T11:54:39Z</dcterms:created>
  <dcterms:modified xsi:type="dcterms:W3CDTF">2020-02-18T01:40:52Z</dcterms:modified>
  <cp:category>STOIC Template</cp:category>
  <cp:contentStatus>20120201</cp:contentStatus>
</cp:coreProperties>
</file>